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1" r:id="rId2"/>
    <p:sldId id="272" r:id="rId3"/>
    <p:sldId id="281" r:id="rId4"/>
    <p:sldId id="280" r:id="rId5"/>
    <p:sldId id="282" r:id="rId6"/>
    <p:sldId id="273" r:id="rId7"/>
    <p:sldId id="275" r:id="rId8"/>
    <p:sldId id="284" r:id="rId9"/>
    <p:sldId id="283" r:id="rId10"/>
    <p:sldId id="276" r:id="rId11"/>
    <p:sldId id="274" r:id="rId12"/>
    <p:sldId id="285" r:id="rId13"/>
    <p:sldId id="277" r:id="rId14"/>
    <p:sldId id="286" r:id="rId15"/>
    <p:sldId id="287" r:id="rId16"/>
    <p:sldId id="278" r:id="rId17"/>
    <p:sldId id="288" r:id="rId18"/>
    <p:sldId id="289" r:id="rId19"/>
    <p:sldId id="279" r:id="rId2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16" autoAdjust="0"/>
    <p:restoredTop sz="94660"/>
  </p:normalViewPr>
  <p:slideViewPr>
    <p:cSldViewPr>
      <p:cViewPr varScale="1">
        <p:scale>
          <a:sx n="60" d="100"/>
          <a:sy n="60" d="100"/>
        </p:scale>
        <p:origin x="1244"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606"/>
    </p:cViewPr>
  </p:sorterViewPr>
  <p:notesViewPr>
    <p:cSldViewPr>
      <p:cViewPr varScale="1">
        <p:scale>
          <a:sx n="39" d="100"/>
          <a:sy n="39" d="100"/>
        </p:scale>
        <p:origin x="-150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4C04072-5250-4250-90D0-B17C2742B11D}"/>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ru-RU" altLang="ru-RU"/>
          </a:p>
        </p:txBody>
      </p:sp>
      <p:sp>
        <p:nvSpPr>
          <p:cNvPr id="11267" name="Rectangle 3">
            <a:extLst>
              <a:ext uri="{FF2B5EF4-FFF2-40B4-BE49-F238E27FC236}">
                <a16:creationId xmlns:a16="http://schemas.microsoft.com/office/drawing/2014/main" id="{6F4096FF-85EC-45B1-93C3-7AB198CABF1B}"/>
              </a:ext>
            </a:extLst>
          </p:cNvPr>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ru-RU" altLang="ru-RU"/>
          </a:p>
        </p:txBody>
      </p:sp>
      <p:sp>
        <p:nvSpPr>
          <p:cNvPr id="17412" name="Rectangle 4">
            <a:extLst>
              <a:ext uri="{FF2B5EF4-FFF2-40B4-BE49-F238E27FC236}">
                <a16:creationId xmlns:a16="http://schemas.microsoft.com/office/drawing/2014/main" id="{9A454CE4-0191-4C42-B10C-A89357C23F2B}"/>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a:extLst>
              <a:ext uri="{FF2B5EF4-FFF2-40B4-BE49-F238E27FC236}">
                <a16:creationId xmlns:a16="http://schemas.microsoft.com/office/drawing/2014/main" id="{E4B4D908-25DD-400F-8A91-0202E6EAB46A}"/>
              </a:ext>
            </a:extLst>
          </p:cNvPr>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ru-RU" altLang="ru-RU" noProof="0"/>
              <a:t>Щелчок правит образец текста</a:t>
            </a:r>
          </a:p>
          <a:p>
            <a:pPr lvl="1"/>
            <a:r>
              <a:rPr lang="ru-RU" altLang="ru-RU" noProof="0"/>
              <a:t>Второй уровень</a:t>
            </a:r>
          </a:p>
          <a:p>
            <a:pPr lvl="2"/>
            <a:r>
              <a:rPr lang="ru-RU" altLang="ru-RU" noProof="0"/>
              <a:t>Третий уровень</a:t>
            </a:r>
          </a:p>
          <a:p>
            <a:pPr lvl="3"/>
            <a:r>
              <a:rPr lang="ru-RU" altLang="ru-RU" noProof="0"/>
              <a:t>Четвертый уровень</a:t>
            </a:r>
          </a:p>
          <a:p>
            <a:pPr lvl="4"/>
            <a:r>
              <a:rPr lang="ru-RU" altLang="ru-RU" noProof="0"/>
              <a:t>Пятый уровень</a:t>
            </a:r>
          </a:p>
        </p:txBody>
      </p:sp>
      <p:sp>
        <p:nvSpPr>
          <p:cNvPr id="11270" name="Rectangle 6">
            <a:extLst>
              <a:ext uri="{FF2B5EF4-FFF2-40B4-BE49-F238E27FC236}">
                <a16:creationId xmlns:a16="http://schemas.microsoft.com/office/drawing/2014/main" id="{BD8B6853-5C37-4EC9-9B1F-49551B39E0E5}"/>
              </a:ext>
            </a:extLst>
          </p:cNvPr>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ru-RU" altLang="ru-RU"/>
          </a:p>
        </p:txBody>
      </p:sp>
      <p:sp>
        <p:nvSpPr>
          <p:cNvPr id="11271" name="Rectangle 7">
            <a:extLst>
              <a:ext uri="{FF2B5EF4-FFF2-40B4-BE49-F238E27FC236}">
                <a16:creationId xmlns:a16="http://schemas.microsoft.com/office/drawing/2014/main" id="{F90FB31A-D1DC-4473-9354-8D84F10A4C5C}"/>
              </a:ext>
            </a:extLst>
          </p:cNvPr>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826CCA5A-5B94-4EF3-9D3B-F0EBBC92A033}" type="slidenum">
              <a:rPr lang="ru-RU" altLang="ru-RU"/>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26CCA5A-5B94-4EF3-9D3B-F0EBBC92A033}" type="slidenum">
              <a:rPr lang="ru-RU" altLang="ru-RU" smtClean="0"/>
              <a:pPr/>
              <a:t>2</a:t>
            </a:fld>
            <a:endParaRPr lang="ru-RU" altLang="ru-RU"/>
          </a:p>
        </p:txBody>
      </p:sp>
    </p:spTree>
    <p:extLst>
      <p:ext uri="{BB962C8B-B14F-4D97-AF65-F5344CB8AC3E}">
        <p14:creationId xmlns:p14="http://schemas.microsoft.com/office/powerpoint/2010/main" val="3825134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26CCA5A-5B94-4EF3-9D3B-F0EBBC92A033}" type="slidenum">
              <a:rPr lang="ru-RU" altLang="ru-RU" smtClean="0"/>
              <a:pPr/>
              <a:t>3</a:t>
            </a:fld>
            <a:endParaRPr lang="ru-RU" altLang="ru-RU"/>
          </a:p>
        </p:txBody>
      </p:sp>
    </p:spTree>
    <p:extLst>
      <p:ext uri="{BB962C8B-B14F-4D97-AF65-F5344CB8AC3E}">
        <p14:creationId xmlns:p14="http://schemas.microsoft.com/office/powerpoint/2010/main" val="2466430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26CCA5A-5B94-4EF3-9D3B-F0EBBC92A033}" type="slidenum">
              <a:rPr lang="ru-RU" altLang="ru-RU" smtClean="0"/>
              <a:pPr/>
              <a:t>4</a:t>
            </a:fld>
            <a:endParaRPr lang="ru-RU" altLang="ru-RU"/>
          </a:p>
        </p:txBody>
      </p:sp>
    </p:spTree>
    <p:extLst>
      <p:ext uri="{BB962C8B-B14F-4D97-AF65-F5344CB8AC3E}">
        <p14:creationId xmlns:p14="http://schemas.microsoft.com/office/powerpoint/2010/main" val="3449880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26CCA5A-5B94-4EF3-9D3B-F0EBBC92A033}" type="slidenum">
              <a:rPr lang="ru-RU" altLang="ru-RU" smtClean="0"/>
              <a:pPr/>
              <a:t>5</a:t>
            </a:fld>
            <a:endParaRPr lang="ru-RU" altLang="ru-RU"/>
          </a:p>
        </p:txBody>
      </p:sp>
    </p:spTree>
    <p:extLst>
      <p:ext uri="{BB962C8B-B14F-4D97-AF65-F5344CB8AC3E}">
        <p14:creationId xmlns:p14="http://schemas.microsoft.com/office/powerpoint/2010/main" val="3300648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26CCA5A-5B94-4EF3-9D3B-F0EBBC92A033}" type="slidenum">
              <a:rPr lang="ru-RU" altLang="ru-RU" smtClean="0"/>
              <a:pPr/>
              <a:t>13</a:t>
            </a:fld>
            <a:endParaRPr lang="ru-RU" altLang="ru-RU"/>
          </a:p>
        </p:txBody>
      </p:sp>
    </p:spTree>
    <p:extLst>
      <p:ext uri="{BB962C8B-B14F-4D97-AF65-F5344CB8AC3E}">
        <p14:creationId xmlns:p14="http://schemas.microsoft.com/office/powerpoint/2010/main" val="3788996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4">
            <a:extLst>
              <a:ext uri="{FF2B5EF4-FFF2-40B4-BE49-F238E27FC236}">
                <a16:creationId xmlns:a16="http://schemas.microsoft.com/office/drawing/2014/main" id="{807CEBED-025C-44AC-9544-C9EDB96268E6}"/>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a:extLst>
              <a:ext uri="{FF2B5EF4-FFF2-40B4-BE49-F238E27FC236}">
                <a16:creationId xmlns:a16="http://schemas.microsoft.com/office/drawing/2014/main" id="{A9090CE3-8B59-4BD1-AB29-C5B99F5D64FD}"/>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a:extLst>
              <a:ext uri="{FF2B5EF4-FFF2-40B4-BE49-F238E27FC236}">
                <a16:creationId xmlns:a16="http://schemas.microsoft.com/office/drawing/2014/main" id="{6BDAAE10-ACBD-4E07-AEF3-9B2240D12DE1}"/>
              </a:ext>
            </a:extLst>
          </p:cNvPr>
          <p:cNvSpPr>
            <a:spLocks noGrp="1" noChangeArrowheads="1"/>
          </p:cNvSpPr>
          <p:nvPr>
            <p:ph type="sldNum" sz="quarter" idx="12"/>
          </p:nvPr>
        </p:nvSpPr>
        <p:spPr>
          <a:ln/>
        </p:spPr>
        <p:txBody>
          <a:bodyPr/>
          <a:lstStyle>
            <a:lvl1pPr>
              <a:defRPr/>
            </a:lvl1pPr>
          </a:lstStyle>
          <a:p>
            <a:fld id="{2BB09AA3-BF7F-48ED-872A-9C316765CB10}" type="slidenum">
              <a:rPr lang="ru-RU" altLang="ru-RU"/>
              <a:pPr/>
              <a:t>‹#›</a:t>
            </a:fld>
            <a:endParaRPr lang="ru-RU" altLang="ru-RU"/>
          </a:p>
        </p:txBody>
      </p:sp>
    </p:spTree>
    <p:extLst>
      <p:ext uri="{BB962C8B-B14F-4D97-AF65-F5344CB8AC3E}">
        <p14:creationId xmlns:p14="http://schemas.microsoft.com/office/powerpoint/2010/main" val="510474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78C56DE1-D7E2-4107-BF17-821CD725427A}"/>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a:extLst>
              <a:ext uri="{FF2B5EF4-FFF2-40B4-BE49-F238E27FC236}">
                <a16:creationId xmlns:a16="http://schemas.microsoft.com/office/drawing/2014/main" id="{88C670EA-5B13-4C9E-9FEA-659049807CF3}"/>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a:extLst>
              <a:ext uri="{FF2B5EF4-FFF2-40B4-BE49-F238E27FC236}">
                <a16:creationId xmlns:a16="http://schemas.microsoft.com/office/drawing/2014/main" id="{B2369FFA-2032-410B-9E2D-B4D4E6CF57B7}"/>
              </a:ext>
            </a:extLst>
          </p:cNvPr>
          <p:cNvSpPr>
            <a:spLocks noGrp="1" noChangeArrowheads="1"/>
          </p:cNvSpPr>
          <p:nvPr>
            <p:ph type="sldNum" sz="quarter" idx="12"/>
          </p:nvPr>
        </p:nvSpPr>
        <p:spPr>
          <a:ln/>
        </p:spPr>
        <p:txBody>
          <a:bodyPr/>
          <a:lstStyle>
            <a:lvl1pPr>
              <a:defRPr/>
            </a:lvl1pPr>
          </a:lstStyle>
          <a:p>
            <a:fld id="{0C42D7B6-FE76-4C6D-BEB4-6B0C3955D37F}" type="slidenum">
              <a:rPr lang="ru-RU" altLang="ru-RU"/>
              <a:pPr/>
              <a:t>‹#›</a:t>
            </a:fld>
            <a:endParaRPr lang="ru-RU" altLang="ru-RU"/>
          </a:p>
        </p:txBody>
      </p:sp>
    </p:spTree>
    <p:extLst>
      <p:ext uri="{BB962C8B-B14F-4D97-AF65-F5344CB8AC3E}">
        <p14:creationId xmlns:p14="http://schemas.microsoft.com/office/powerpoint/2010/main" val="2296135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A40BD60B-8CF2-43BF-850F-39917C08C9FA}"/>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a:extLst>
              <a:ext uri="{FF2B5EF4-FFF2-40B4-BE49-F238E27FC236}">
                <a16:creationId xmlns:a16="http://schemas.microsoft.com/office/drawing/2014/main" id="{AE9D8DFE-6D7F-4944-9B06-F9B651E89940}"/>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a:extLst>
              <a:ext uri="{FF2B5EF4-FFF2-40B4-BE49-F238E27FC236}">
                <a16:creationId xmlns:a16="http://schemas.microsoft.com/office/drawing/2014/main" id="{B7DB4B7B-1005-413F-BDEA-8D869315E224}"/>
              </a:ext>
            </a:extLst>
          </p:cNvPr>
          <p:cNvSpPr>
            <a:spLocks noGrp="1" noChangeArrowheads="1"/>
          </p:cNvSpPr>
          <p:nvPr>
            <p:ph type="sldNum" sz="quarter" idx="12"/>
          </p:nvPr>
        </p:nvSpPr>
        <p:spPr>
          <a:ln/>
        </p:spPr>
        <p:txBody>
          <a:bodyPr/>
          <a:lstStyle>
            <a:lvl1pPr>
              <a:defRPr/>
            </a:lvl1pPr>
          </a:lstStyle>
          <a:p>
            <a:fld id="{5BA4EC3D-F1B5-462E-BC37-0DA5921484A5}" type="slidenum">
              <a:rPr lang="ru-RU" altLang="ru-RU"/>
              <a:pPr/>
              <a:t>‹#›</a:t>
            </a:fld>
            <a:endParaRPr lang="ru-RU" altLang="ru-RU"/>
          </a:p>
        </p:txBody>
      </p:sp>
    </p:spTree>
    <p:extLst>
      <p:ext uri="{BB962C8B-B14F-4D97-AF65-F5344CB8AC3E}">
        <p14:creationId xmlns:p14="http://schemas.microsoft.com/office/powerpoint/2010/main" val="2253268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BC57A949-EC85-442A-8847-1921DF10ECAC}"/>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a:extLst>
              <a:ext uri="{FF2B5EF4-FFF2-40B4-BE49-F238E27FC236}">
                <a16:creationId xmlns:a16="http://schemas.microsoft.com/office/drawing/2014/main" id="{E926015C-F795-458C-A118-E98995342155}"/>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a:extLst>
              <a:ext uri="{FF2B5EF4-FFF2-40B4-BE49-F238E27FC236}">
                <a16:creationId xmlns:a16="http://schemas.microsoft.com/office/drawing/2014/main" id="{38DB97FE-E2AE-495A-A19D-9642E84E1749}"/>
              </a:ext>
            </a:extLst>
          </p:cNvPr>
          <p:cNvSpPr>
            <a:spLocks noGrp="1" noChangeArrowheads="1"/>
          </p:cNvSpPr>
          <p:nvPr>
            <p:ph type="sldNum" sz="quarter" idx="12"/>
          </p:nvPr>
        </p:nvSpPr>
        <p:spPr>
          <a:ln/>
        </p:spPr>
        <p:txBody>
          <a:bodyPr/>
          <a:lstStyle>
            <a:lvl1pPr>
              <a:defRPr/>
            </a:lvl1pPr>
          </a:lstStyle>
          <a:p>
            <a:fld id="{BE4ED0D3-DBFD-43B5-8DED-EA4A6C3464E4}" type="slidenum">
              <a:rPr lang="ru-RU" altLang="ru-RU"/>
              <a:pPr/>
              <a:t>‹#›</a:t>
            </a:fld>
            <a:endParaRPr lang="ru-RU" altLang="ru-RU"/>
          </a:p>
        </p:txBody>
      </p:sp>
    </p:spTree>
    <p:extLst>
      <p:ext uri="{BB962C8B-B14F-4D97-AF65-F5344CB8AC3E}">
        <p14:creationId xmlns:p14="http://schemas.microsoft.com/office/powerpoint/2010/main" val="3468816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a:extLst>
              <a:ext uri="{FF2B5EF4-FFF2-40B4-BE49-F238E27FC236}">
                <a16:creationId xmlns:a16="http://schemas.microsoft.com/office/drawing/2014/main" id="{0F3781F2-41C3-4BD8-8AE7-C5A11384EE8E}"/>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a:extLst>
              <a:ext uri="{FF2B5EF4-FFF2-40B4-BE49-F238E27FC236}">
                <a16:creationId xmlns:a16="http://schemas.microsoft.com/office/drawing/2014/main" id="{7EE0D379-F684-48E3-92EB-EAE1F2AC59BF}"/>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a:extLst>
              <a:ext uri="{FF2B5EF4-FFF2-40B4-BE49-F238E27FC236}">
                <a16:creationId xmlns:a16="http://schemas.microsoft.com/office/drawing/2014/main" id="{04DFFD3C-A943-4829-9C30-4826E0A4979E}"/>
              </a:ext>
            </a:extLst>
          </p:cNvPr>
          <p:cNvSpPr>
            <a:spLocks noGrp="1" noChangeArrowheads="1"/>
          </p:cNvSpPr>
          <p:nvPr>
            <p:ph type="sldNum" sz="quarter" idx="12"/>
          </p:nvPr>
        </p:nvSpPr>
        <p:spPr>
          <a:ln/>
        </p:spPr>
        <p:txBody>
          <a:bodyPr/>
          <a:lstStyle>
            <a:lvl1pPr>
              <a:defRPr/>
            </a:lvl1pPr>
          </a:lstStyle>
          <a:p>
            <a:fld id="{2B7AE972-AAD3-41ED-AC56-B21224F96268}" type="slidenum">
              <a:rPr lang="ru-RU" altLang="ru-RU"/>
              <a:pPr/>
              <a:t>‹#›</a:t>
            </a:fld>
            <a:endParaRPr lang="ru-RU" altLang="ru-RU"/>
          </a:p>
        </p:txBody>
      </p:sp>
    </p:spTree>
    <p:extLst>
      <p:ext uri="{BB962C8B-B14F-4D97-AF65-F5344CB8AC3E}">
        <p14:creationId xmlns:p14="http://schemas.microsoft.com/office/powerpoint/2010/main" val="3183010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a:extLst>
              <a:ext uri="{FF2B5EF4-FFF2-40B4-BE49-F238E27FC236}">
                <a16:creationId xmlns:a16="http://schemas.microsoft.com/office/drawing/2014/main" id="{5E9370F3-0564-459B-B211-14B5A90D198A}"/>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a:extLst>
              <a:ext uri="{FF2B5EF4-FFF2-40B4-BE49-F238E27FC236}">
                <a16:creationId xmlns:a16="http://schemas.microsoft.com/office/drawing/2014/main" id="{4533095E-9B49-476C-950B-235515B15314}"/>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a:extLst>
              <a:ext uri="{FF2B5EF4-FFF2-40B4-BE49-F238E27FC236}">
                <a16:creationId xmlns:a16="http://schemas.microsoft.com/office/drawing/2014/main" id="{36757E01-CC3F-4F49-8F3C-942D4A711DF8}"/>
              </a:ext>
            </a:extLst>
          </p:cNvPr>
          <p:cNvSpPr>
            <a:spLocks noGrp="1" noChangeArrowheads="1"/>
          </p:cNvSpPr>
          <p:nvPr>
            <p:ph type="sldNum" sz="quarter" idx="12"/>
          </p:nvPr>
        </p:nvSpPr>
        <p:spPr>
          <a:ln/>
        </p:spPr>
        <p:txBody>
          <a:bodyPr/>
          <a:lstStyle>
            <a:lvl1pPr>
              <a:defRPr/>
            </a:lvl1pPr>
          </a:lstStyle>
          <a:p>
            <a:fld id="{9F4A3654-D59B-4B01-A849-6B47865C2353}" type="slidenum">
              <a:rPr lang="ru-RU" altLang="ru-RU"/>
              <a:pPr/>
              <a:t>‹#›</a:t>
            </a:fld>
            <a:endParaRPr lang="ru-RU" altLang="ru-RU"/>
          </a:p>
        </p:txBody>
      </p:sp>
    </p:spTree>
    <p:extLst>
      <p:ext uri="{BB962C8B-B14F-4D97-AF65-F5344CB8AC3E}">
        <p14:creationId xmlns:p14="http://schemas.microsoft.com/office/powerpoint/2010/main" val="1933470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a:extLst>
              <a:ext uri="{FF2B5EF4-FFF2-40B4-BE49-F238E27FC236}">
                <a16:creationId xmlns:a16="http://schemas.microsoft.com/office/drawing/2014/main" id="{1A48EFA8-8EF6-4283-B913-CC117D9F39B5}"/>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8" name="Rectangle 5">
            <a:extLst>
              <a:ext uri="{FF2B5EF4-FFF2-40B4-BE49-F238E27FC236}">
                <a16:creationId xmlns:a16="http://schemas.microsoft.com/office/drawing/2014/main" id="{95ACB9F7-1864-4DE5-BDDB-C651318B8D69}"/>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9" name="Rectangle 6">
            <a:extLst>
              <a:ext uri="{FF2B5EF4-FFF2-40B4-BE49-F238E27FC236}">
                <a16:creationId xmlns:a16="http://schemas.microsoft.com/office/drawing/2014/main" id="{050BDC0E-81F6-4FF1-90E0-5BA9F5E08273}"/>
              </a:ext>
            </a:extLst>
          </p:cNvPr>
          <p:cNvSpPr>
            <a:spLocks noGrp="1" noChangeArrowheads="1"/>
          </p:cNvSpPr>
          <p:nvPr>
            <p:ph type="sldNum" sz="quarter" idx="12"/>
          </p:nvPr>
        </p:nvSpPr>
        <p:spPr>
          <a:ln/>
        </p:spPr>
        <p:txBody>
          <a:bodyPr/>
          <a:lstStyle>
            <a:lvl1pPr>
              <a:defRPr/>
            </a:lvl1pPr>
          </a:lstStyle>
          <a:p>
            <a:fld id="{80B46323-994C-490C-864D-1F0D67BB53EA}" type="slidenum">
              <a:rPr lang="ru-RU" altLang="ru-RU"/>
              <a:pPr/>
              <a:t>‹#›</a:t>
            </a:fld>
            <a:endParaRPr lang="ru-RU" altLang="ru-RU"/>
          </a:p>
        </p:txBody>
      </p:sp>
    </p:spTree>
    <p:extLst>
      <p:ext uri="{BB962C8B-B14F-4D97-AF65-F5344CB8AC3E}">
        <p14:creationId xmlns:p14="http://schemas.microsoft.com/office/powerpoint/2010/main" val="788918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a:extLst>
              <a:ext uri="{FF2B5EF4-FFF2-40B4-BE49-F238E27FC236}">
                <a16:creationId xmlns:a16="http://schemas.microsoft.com/office/drawing/2014/main" id="{D5064086-4EB8-452C-9CA8-9E3F8851D4CA}"/>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4" name="Rectangle 5">
            <a:extLst>
              <a:ext uri="{FF2B5EF4-FFF2-40B4-BE49-F238E27FC236}">
                <a16:creationId xmlns:a16="http://schemas.microsoft.com/office/drawing/2014/main" id="{57248D61-1B37-405A-82DA-33C1BD492715}"/>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5" name="Rectangle 6">
            <a:extLst>
              <a:ext uri="{FF2B5EF4-FFF2-40B4-BE49-F238E27FC236}">
                <a16:creationId xmlns:a16="http://schemas.microsoft.com/office/drawing/2014/main" id="{72EA8790-8595-4A32-94AA-0B34A9D92FBF}"/>
              </a:ext>
            </a:extLst>
          </p:cNvPr>
          <p:cNvSpPr>
            <a:spLocks noGrp="1" noChangeArrowheads="1"/>
          </p:cNvSpPr>
          <p:nvPr>
            <p:ph type="sldNum" sz="quarter" idx="12"/>
          </p:nvPr>
        </p:nvSpPr>
        <p:spPr>
          <a:ln/>
        </p:spPr>
        <p:txBody>
          <a:bodyPr/>
          <a:lstStyle>
            <a:lvl1pPr>
              <a:defRPr/>
            </a:lvl1pPr>
          </a:lstStyle>
          <a:p>
            <a:fld id="{9030D7F2-47E2-4FD2-B9D0-8CBADFEED66F}" type="slidenum">
              <a:rPr lang="ru-RU" altLang="ru-RU"/>
              <a:pPr/>
              <a:t>‹#›</a:t>
            </a:fld>
            <a:endParaRPr lang="ru-RU" altLang="ru-RU"/>
          </a:p>
        </p:txBody>
      </p:sp>
    </p:spTree>
    <p:extLst>
      <p:ext uri="{BB962C8B-B14F-4D97-AF65-F5344CB8AC3E}">
        <p14:creationId xmlns:p14="http://schemas.microsoft.com/office/powerpoint/2010/main" val="3253305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B85A9A1-6869-421E-807F-9704D7BB6790}"/>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3" name="Rectangle 5">
            <a:extLst>
              <a:ext uri="{FF2B5EF4-FFF2-40B4-BE49-F238E27FC236}">
                <a16:creationId xmlns:a16="http://schemas.microsoft.com/office/drawing/2014/main" id="{02C280A5-7EBB-4E52-8E37-88BFB0E39F08}"/>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4" name="Rectangle 6">
            <a:extLst>
              <a:ext uri="{FF2B5EF4-FFF2-40B4-BE49-F238E27FC236}">
                <a16:creationId xmlns:a16="http://schemas.microsoft.com/office/drawing/2014/main" id="{EF4E5057-0F26-4966-B194-B8EBE44215D9}"/>
              </a:ext>
            </a:extLst>
          </p:cNvPr>
          <p:cNvSpPr>
            <a:spLocks noGrp="1" noChangeArrowheads="1"/>
          </p:cNvSpPr>
          <p:nvPr>
            <p:ph type="sldNum" sz="quarter" idx="12"/>
          </p:nvPr>
        </p:nvSpPr>
        <p:spPr>
          <a:ln/>
        </p:spPr>
        <p:txBody>
          <a:bodyPr/>
          <a:lstStyle>
            <a:lvl1pPr>
              <a:defRPr/>
            </a:lvl1pPr>
          </a:lstStyle>
          <a:p>
            <a:fld id="{64E03746-358B-47BE-8BF6-BC1FCDCF3FD3}" type="slidenum">
              <a:rPr lang="ru-RU" altLang="ru-RU"/>
              <a:pPr/>
              <a:t>‹#›</a:t>
            </a:fld>
            <a:endParaRPr lang="ru-RU" altLang="ru-RU"/>
          </a:p>
        </p:txBody>
      </p:sp>
    </p:spTree>
    <p:extLst>
      <p:ext uri="{BB962C8B-B14F-4D97-AF65-F5344CB8AC3E}">
        <p14:creationId xmlns:p14="http://schemas.microsoft.com/office/powerpoint/2010/main" val="2801742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a:extLst>
              <a:ext uri="{FF2B5EF4-FFF2-40B4-BE49-F238E27FC236}">
                <a16:creationId xmlns:a16="http://schemas.microsoft.com/office/drawing/2014/main" id="{36B25805-32DF-4574-B2EE-681F60851564}"/>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a:extLst>
              <a:ext uri="{FF2B5EF4-FFF2-40B4-BE49-F238E27FC236}">
                <a16:creationId xmlns:a16="http://schemas.microsoft.com/office/drawing/2014/main" id="{297FA439-D746-4583-86BA-840AB548C074}"/>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a:extLst>
              <a:ext uri="{FF2B5EF4-FFF2-40B4-BE49-F238E27FC236}">
                <a16:creationId xmlns:a16="http://schemas.microsoft.com/office/drawing/2014/main" id="{A5B797A6-6B05-4D5C-AA50-D3822FC0F4AA}"/>
              </a:ext>
            </a:extLst>
          </p:cNvPr>
          <p:cNvSpPr>
            <a:spLocks noGrp="1" noChangeArrowheads="1"/>
          </p:cNvSpPr>
          <p:nvPr>
            <p:ph type="sldNum" sz="quarter" idx="12"/>
          </p:nvPr>
        </p:nvSpPr>
        <p:spPr>
          <a:ln/>
        </p:spPr>
        <p:txBody>
          <a:bodyPr/>
          <a:lstStyle>
            <a:lvl1pPr>
              <a:defRPr/>
            </a:lvl1pPr>
          </a:lstStyle>
          <a:p>
            <a:fld id="{A7323061-F15C-4F42-B8B3-4933FF6AA11C}" type="slidenum">
              <a:rPr lang="ru-RU" altLang="ru-RU"/>
              <a:pPr/>
              <a:t>‹#›</a:t>
            </a:fld>
            <a:endParaRPr lang="ru-RU" altLang="ru-RU"/>
          </a:p>
        </p:txBody>
      </p:sp>
    </p:spTree>
    <p:extLst>
      <p:ext uri="{BB962C8B-B14F-4D97-AF65-F5344CB8AC3E}">
        <p14:creationId xmlns:p14="http://schemas.microsoft.com/office/powerpoint/2010/main" val="599613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a:extLst>
              <a:ext uri="{FF2B5EF4-FFF2-40B4-BE49-F238E27FC236}">
                <a16:creationId xmlns:a16="http://schemas.microsoft.com/office/drawing/2014/main" id="{22966A69-09E1-4F56-A7DF-0857ECCE744D}"/>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a:extLst>
              <a:ext uri="{FF2B5EF4-FFF2-40B4-BE49-F238E27FC236}">
                <a16:creationId xmlns:a16="http://schemas.microsoft.com/office/drawing/2014/main" id="{0106FB05-9413-4876-9B63-C553F19F4DD8}"/>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a:extLst>
              <a:ext uri="{FF2B5EF4-FFF2-40B4-BE49-F238E27FC236}">
                <a16:creationId xmlns:a16="http://schemas.microsoft.com/office/drawing/2014/main" id="{DDC454BC-C309-4FC0-9F2A-5CB91339EA8B}"/>
              </a:ext>
            </a:extLst>
          </p:cNvPr>
          <p:cNvSpPr>
            <a:spLocks noGrp="1" noChangeArrowheads="1"/>
          </p:cNvSpPr>
          <p:nvPr>
            <p:ph type="sldNum" sz="quarter" idx="12"/>
          </p:nvPr>
        </p:nvSpPr>
        <p:spPr>
          <a:ln/>
        </p:spPr>
        <p:txBody>
          <a:bodyPr/>
          <a:lstStyle>
            <a:lvl1pPr>
              <a:defRPr/>
            </a:lvl1pPr>
          </a:lstStyle>
          <a:p>
            <a:fld id="{03685200-440A-46F6-AEAF-5B796BFFD2AB}" type="slidenum">
              <a:rPr lang="ru-RU" altLang="ru-RU"/>
              <a:pPr/>
              <a:t>‹#›</a:t>
            </a:fld>
            <a:endParaRPr lang="ru-RU" altLang="ru-RU"/>
          </a:p>
        </p:txBody>
      </p:sp>
    </p:spTree>
    <p:extLst>
      <p:ext uri="{BB962C8B-B14F-4D97-AF65-F5344CB8AC3E}">
        <p14:creationId xmlns:p14="http://schemas.microsoft.com/office/powerpoint/2010/main" val="1063803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extLst>
              <a:ext uri="{BEBA8EAE-BF5A-486C-A8C5-ECC9F3942E4B}">
                <a14:imgProps xmlns:a14="http://schemas.microsoft.com/office/drawing/2010/main">
                  <a14:imgLayer r:embed="rId14">
                    <a14:imgEffect>
                      <a14:artisticTexturizer/>
                    </a14:imgEffect>
                    <a14:imgEffect>
                      <a14:sharpenSoften amount="-86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938DEA2-5BCC-45A7-A1DA-A95C7A20007A}"/>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5363" name="Rectangle 3">
            <a:extLst>
              <a:ext uri="{FF2B5EF4-FFF2-40B4-BE49-F238E27FC236}">
                <a16:creationId xmlns:a16="http://schemas.microsoft.com/office/drawing/2014/main" id="{4FC01FCE-9E47-46FB-B6C5-5515FA248F04}"/>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28" name="Rectangle 4">
            <a:extLst>
              <a:ext uri="{FF2B5EF4-FFF2-40B4-BE49-F238E27FC236}">
                <a16:creationId xmlns:a16="http://schemas.microsoft.com/office/drawing/2014/main" id="{5D313339-7B0A-41CA-9941-8B4F916FBD6D}"/>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ru-RU" altLang="ru-RU"/>
          </a:p>
        </p:txBody>
      </p:sp>
      <p:sp>
        <p:nvSpPr>
          <p:cNvPr id="1029" name="Rectangle 5">
            <a:extLst>
              <a:ext uri="{FF2B5EF4-FFF2-40B4-BE49-F238E27FC236}">
                <a16:creationId xmlns:a16="http://schemas.microsoft.com/office/drawing/2014/main" id="{A840CA26-63F4-4E5F-8AA7-4DAFBE578A11}"/>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ru-RU" altLang="ru-RU"/>
          </a:p>
        </p:txBody>
      </p:sp>
      <p:sp>
        <p:nvSpPr>
          <p:cNvPr id="1030" name="Rectangle 6">
            <a:extLst>
              <a:ext uri="{FF2B5EF4-FFF2-40B4-BE49-F238E27FC236}">
                <a16:creationId xmlns:a16="http://schemas.microsoft.com/office/drawing/2014/main" id="{D49259C5-8714-4CB4-BA29-AED2BF339400}"/>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fld id="{05666693-77CA-4E27-8F1C-97DCBEEE5258}"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11.bin"/><Relationship Id="rId18" Type="http://schemas.openxmlformats.org/officeDocument/2006/relationships/image" Target="../media/image17.wmf"/><Relationship Id="rId3" Type="http://schemas.openxmlformats.org/officeDocument/2006/relationships/notesSlide" Target="../notesSlides/notesSlide5.xml"/><Relationship Id="rId7" Type="http://schemas.openxmlformats.org/officeDocument/2006/relationships/oleObject" Target="../embeddings/oleObject8.bin"/><Relationship Id="rId12" Type="http://schemas.openxmlformats.org/officeDocument/2006/relationships/image" Target="../media/image14.wmf"/><Relationship Id="rId17" Type="http://schemas.openxmlformats.org/officeDocument/2006/relationships/oleObject" Target="../embeddings/oleObject13.bin"/><Relationship Id="rId2" Type="http://schemas.openxmlformats.org/officeDocument/2006/relationships/slideLayout" Target="../slideLayouts/slideLayout7.xml"/><Relationship Id="rId16" Type="http://schemas.openxmlformats.org/officeDocument/2006/relationships/image" Target="../media/image16.wmf"/><Relationship Id="rId20" Type="http://schemas.openxmlformats.org/officeDocument/2006/relationships/image" Target="../media/image18.wmf"/><Relationship Id="rId1" Type="http://schemas.openxmlformats.org/officeDocument/2006/relationships/vmlDrawing" Target="../drawings/vmlDrawing3.vml"/><Relationship Id="rId6" Type="http://schemas.openxmlformats.org/officeDocument/2006/relationships/image" Target="../media/image11.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3.wmf"/><Relationship Id="rId19" Type="http://schemas.openxmlformats.org/officeDocument/2006/relationships/oleObject" Target="../embeddings/oleObject14.bin"/><Relationship Id="rId4" Type="http://schemas.openxmlformats.org/officeDocument/2006/relationships/image" Target="../media/image19.PNG"/><Relationship Id="rId9" Type="http://schemas.openxmlformats.org/officeDocument/2006/relationships/oleObject" Target="../embeddings/oleObject9.bin"/><Relationship Id="rId14" Type="http://schemas.openxmlformats.org/officeDocument/2006/relationships/image" Target="../media/image15.wmf"/></Relationships>
</file>

<file path=ppt/slides/_rels/slide14.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21.wmf"/><Relationship Id="rId5" Type="http://schemas.openxmlformats.org/officeDocument/2006/relationships/oleObject" Target="../embeddings/oleObject16.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18.bin"/></Relationships>
</file>

<file path=ppt/slides/_rels/slide1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7" Type="http://schemas.openxmlformats.org/officeDocument/2006/relationships/image" Target="../media/image26.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20.bin"/><Relationship Id="rId5" Type="http://schemas.openxmlformats.org/officeDocument/2006/relationships/image" Target="../media/image25.wmf"/><Relationship Id="rId4" Type="http://schemas.openxmlformats.org/officeDocument/2006/relationships/oleObject" Target="../embeddings/oleObject19.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32.wmf"/><Relationship Id="rId3" Type="http://schemas.openxmlformats.org/officeDocument/2006/relationships/image" Target="../media/image34.PNG"/><Relationship Id="rId7" Type="http://schemas.openxmlformats.org/officeDocument/2006/relationships/image" Target="../media/image29.wmf"/><Relationship Id="rId12"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22.bin"/><Relationship Id="rId11" Type="http://schemas.openxmlformats.org/officeDocument/2006/relationships/image" Target="../media/image31.wmf"/><Relationship Id="rId5" Type="http://schemas.openxmlformats.org/officeDocument/2006/relationships/image" Target="../media/image28.wmf"/><Relationship Id="rId15" Type="http://schemas.openxmlformats.org/officeDocument/2006/relationships/image" Target="../media/image33.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30.wmf"/><Relationship Id="rId14" Type="http://schemas.openxmlformats.org/officeDocument/2006/relationships/oleObject" Target="../embeddings/oleObject26.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7.png"/><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6.bin"/><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16E9AA-ECF9-4EDA-97EC-087AC8AA5623}"/>
              </a:ext>
            </a:extLst>
          </p:cNvPr>
          <p:cNvSpPr txBox="1"/>
          <p:nvPr/>
        </p:nvSpPr>
        <p:spPr>
          <a:xfrm>
            <a:off x="89756" y="164420"/>
            <a:ext cx="8964488" cy="6529160"/>
          </a:xfrm>
          <a:prstGeom prst="rect">
            <a:avLst/>
          </a:prstGeom>
          <a:noFill/>
        </p:spPr>
        <p:txBody>
          <a:bodyPr wrap="square" rtlCol="0">
            <a:spAutoFit/>
          </a:bodyPr>
          <a:lstStyle/>
          <a:p>
            <a:pPr algn="ctr"/>
            <a:r>
              <a:rPr lang="ru-RU" sz="2800" b="1" spc="100" dirty="0">
                <a:solidFill>
                  <a:schemeClr val="accent2"/>
                </a:solidFill>
                <a:latin typeface="Times New Roman" panose="02020603050405020304" pitchFamily="18" charset="0"/>
                <a:cs typeface="Times New Roman" panose="02020603050405020304" pitchFamily="18" charset="0"/>
              </a:rPr>
              <a:t>Тема 7. Влияние факторов рыночного равновесия на изменение экономического риска</a:t>
            </a:r>
          </a:p>
          <a:p>
            <a:pPr algn="ctr"/>
            <a:endParaRPr lang="ru-RU" sz="1600" b="1" spc="100" dirty="0">
              <a:solidFill>
                <a:schemeClr val="accent2"/>
              </a:solidFill>
              <a:latin typeface="Times New Roman" panose="02020603050405020304" pitchFamily="18" charset="0"/>
              <a:cs typeface="Times New Roman" panose="02020603050405020304" pitchFamily="18" charset="0"/>
            </a:endParaRPr>
          </a:p>
          <a:p>
            <a:pPr marL="628650" indent="-533400" algn="just">
              <a:lnSpc>
                <a:spcPct val="120000"/>
              </a:lnSpc>
              <a:spcAft>
                <a:spcPts val="600"/>
              </a:spcAft>
              <a:buFont typeface="+mj-lt"/>
              <a:buAutoNum type="arabicPeriod"/>
              <a:tabLst>
                <a:tab pos="800100" algn="l"/>
              </a:tabLst>
            </a:pPr>
            <a:r>
              <a:rPr lang="ru-RU" sz="2600" i="1" spc="100" dirty="0">
                <a:solidFill>
                  <a:schemeClr val="accent2"/>
                </a:solidFill>
                <a:latin typeface="Times New Roman" panose="02020603050405020304" pitchFamily="18" charset="0"/>
                <a:cs typeface="Times New Roman" panose="02020603050405020304" pitchFamily="18" charset="0"/>
              </a:rPr>
              <a:t>Взаимосвязь рыночного равновесия и коммерческого риска</a:t>
            </a:r>
          </a:p>
          <a:p>
            <a:pPr marL="628650" indent="-533400" algn="just">
              <a:lnSpc>
                <a:spcPct val="120000"/>
              </a:lnSpc>
              <a:spcAft>
                <a:spcPts val="600"/>
              </a:spcAft>
              <a:buFont typeface="+mj-lt"/>
              <a:buAutoNum type="arabicPeriod"/>
              <a:tabLst>
                <a:tab pos="800100" algn="l"/>
              </a:tabLst>
            </a:pPr>
            <a:r>
              <a:rPr lang="ru-RU" sz="2600" i="1" spc="100" dirty="0">
                <a:solidFill>
                  <a:schemeClr val="accent2"/>
                </a:solidFill>
                <a:latin typeface="Times New Roman" panose="02020603050405020304" pitchFamily="18" charset="0"/>
                <a:cs typeface="Times New Roman" panose="02020603050405020304" pitchFamily="18" charset="0"/>
              </a:rPr>
              <a:t>Влияние факторов рыночного равновесия на изменение коммерческого риска</a:t>
            </a:r>
          </a:p>
          <a:p>
            <a:pPr marL="628650" indent="-533400" algn="just">
              <a:lnSpc>
                <a:spcPct val="120000"/>
              </a:lnSpc>
              <a:spcAft>
                <a:spcPts val="600"/>
              </a:spcAft>
              <a:buFont typeface="+mj-lt"/>
              <a:buAutoNum type="arabicPeriod"/>
              <a:tabLst>
                <a:tab pos="800100" algn="l"/>
              </a:tabLst>
            </a:pPr>
            <a:r>
              <a:rPr lang="ru-RU" sz="2600" i="1" spc="100" dirty="0">
                <a:solidFill>
                  <a:schemeClr val="accent2"/>
                </a:solidFill>
                <a:latin typeface="Times New Roman" panose="02020603050405020304" pitchFamily="18" charset="0"/>
                <a:cs typeface="Times New Roman" panose="02020603050405020304" pitchFamily="18" charset="0"/>
              </a:rPr>
              <a:t>Моделирование процесса достижения равновесия</a:t>
            </a:r>
          </a:p>
          <a:p>
            <a:pPr marL="628650" indent="-533400" algn="just">
              <a:lnSpc>
                <a:spcPct val="120000"/>
              </a:lnSpc>
              <a:spcAft>
                <a:spcPts val="600"/>
              </a:spcAft>
              <a:buFont typeface="+mj-lt"/>
              <a:buAutoNum type="arabicPeriod"/>
              <a:tabLst>
                <a:tab pos="800100" algn="l"/>
              </a:tabLst>
            </a:pPr>
            <a:r>
              <a:rPr lang="ru-RU" sz="2600" i="1" spc="100" dirty="0">
                <a:solidFill>
                  <a:schemeClr val="accent2"/>
                </a:solidFill>
                <a:latin typeface="Times New Roman" panose="02020603050405020304" pitchFamily="18" charset="0"/>
                <a:cs typeface="Times New Roman" panose="02020603050405020304" pitchFamily="18" charset="0"/>
              </a:rPr>
              <a:t>Влияние изменения спроса на уровень коммерческого риска</a:t>
            </a:r>
          </a:p>
          <a:p>
            <a:pPr marL="628650" indent="-533400" algn="just">
              <a:lnSpc>
                <a:spcPct val="120000"/>
              </a:lnSpc>
              <a:spcAft>
                <a:spcPts val="600"/>
              </a:spcAft>
              <a:buFont typeface="+mj-lt"/>
              <a:buAutoNum type="arabicPeriod"/>
              <a:tabLst>
                <a:tab pos="800100" algn="l"/>
              </a:tabLst>
            </a:pPr>
            <a:r>
              <a:rPr lang="ru-RU" sz="2600" i="1" spc="100" dirty="0">
                <a:solidFill>
                  <a:schemeClr val="accent2"/>
                </a:solidFill>
                <a:latin typeface="Times New Roman" panose="02020603050405020304" pitchFamily="18" charset="0"/>
                <a:cs typeface="Times New Roman" panose="02020603050405020304" pitchFamily="18" charset="0"/>
              </a:rPr>
              <a:t>Влияние изменения предложения на уровень коммерческого риска</a:t>
            </a:r>
          </a:p>
          <a:p>
            <a:pPr marL="628650" indent="-533400" algn="just">
              <a:lnSpc>
                <a:spcPct val="120000"/>
              </a:lnSpc>
              <a:spcAft>
                <a:spcPts val="600"/>
              </a:spcAft>
              <a:buFont typeface="+mj-lt"/>
              <a:buAutoNum type="arabicPeriod"/>
              <a:tabLst>
                <a:tab pos="800100" algn="l"/>
              </a:tabLst>
            </a:pPr>
            <a:r>
              <a:rPr lang="ru-RU" sz="2600" i="1" spc="100" dirty="0">
                <a:solidFill>
                  <a:schemeClr val="accent2"/>
                </a:solidFill>
                <a:latin typeface="Times New Roman" panose="02020603050405020304" pitchFamily="18" charset="0"/>
                <a:cs typeface="Times New Roman" panose="02020603050405020304" pitchFamily="18" charset="0"/>
              </a:rPr>
              <a:t>Построение зависимостей спроса от предложения</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E488FC4-208D-4023-B7CB-5C578D9FF348}"/>
              </a:ext>
            </a:extLst>
          </p:cNvPr>
          <p:cNvSpPr/>
          <p:nvPr/>
        </p:nvSpPr>
        <p:spPr>
          <a:xfrm>
            <a:off x="-252536" y="-6467"/>
            <a:ext cx="8568952" cy="423834"/>
          </a:xfrm>
          <a:prstGeom prst="rect">
            <a:avLst/>
          </a:prstGeom>
        </p:spPr>
        <p:txBody>
          <a:bodyPr wrap="square">
            <a:spAutoFit/>
          </a:bodyPr>
          <a:lstStyle/>
          <a:p>
            <a:pPr algn="ctr">
              <a:lnSpc>
                <a:spcPct val="115000"/>
              </a:lnSpc>
              <a:spcAft>
                <a:spcPts val="0"/>
              </a:spcAft>
            </a:pPr>
            <a:r>
              <a:rPr lang="ru-RU" sz="2000" b="1"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Сходимость цены к равновесной по времени</a:t>
            </a:r>
            <a:endParaRPr lang="ru-RU" sz="20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id="{45512A22-38CF-4BD1-87F9-6452457F1670}"/>
              </a:ext>
            </a:extLst>
          </p:cNvPr>
          <p:cNvGraphicFramePr>
            <a:graphicFrameLocks noGrp="1"/>
          </p:cNvGraphicFramePr>
          <p:nvPr>
            <p:extLst>
              <p:ext uri="{D42A27DB-BD31-4B8C-83A1-F6EECF244321}">
                <p14:modId xmlns:p14="http://schemas.microsoft.com/office/powerpoint/2010/main" val="2621956030"/>
              </p:ext>
            </p:extLst>
          </p:nvPr>
        </p:nvGraphicFramePr>
        <p:xfrm>
          <a:off x="2596006" y="417367"/>
          <a:ext cx="3951988" cy="6358636"/>
        </p:xfrm>
        <a:graphic>
          <a:graphicData uri="http://schemas.openxmlformats.org/drawingml/2006/table">
            <a:tbl>
              <a:tblPr/>
              <a:tblGrid>
                <a:gridCol w="987997">
                  <a:extLst>
                    <a:ext uri="{9D8B030D-6E8A-4147-A177-3AD203B41FA5}">
                      <a16:colId xmlns:a16="http://schemas.microsoft.com/office/drawing/2014/main" val="2851283440"/>
                    </a:ext>
                  </a:extLst>
                </a:gridCol>
                <a:gridCol w="987997">
                  <a:extLst>
                    <a:ext uri="{9D8B030D-6E8A-4147-A177-3AD203B41FA5}">
                      <a16:colId xmlns:a16="http://schemas.microsoft.com/office/drawing/2014/main" val="3479746676"/>
                    </a:ext>
                  </a:extLst>
                </a:gridCol>
                <a:gridCol w="987997">
                  <a:extLst>
                    <a:ext uri="{9D8B030D-6E8A-4147-A177-3AD203B41FA5}">
                      <a16:colId xmlns:a16="http://schemas.microsoft.com/office/drawing/2014/main" val="964962928"/>
                    </a:ext>
                  </a:extLst>
                </a:gridCol>
                <a:gridCol w="987997">
                  <a:extLst>
                    <a:ext uri="{9D8B030D-6E8A-4147-A177-3AD203B41FA5}">
                      <a16:colId xmlns:a16="http://schemas.microsoft.com/office/drawing/2014/main" val="2880065052"/>
                    </a:ext>
                  </a:extLst>
                </a:gridCol>
              </a:tblGrid>
              <a:tr h="221563">
                <a:tc>
                  <a:txBody>
                    <a:bodyPr/>
                    <a:lstStyle/>
                    <a:p>
                      <a:pPr algn="ctr">
                        <a:lnSpc>
                          <a:spcPct val="115000"/>
                        </a:lnSpc>
                        <a:spcAft>
                          <a:spcPts val="0"/>
                        </a:spcAft>
                      </a:pPr>
                      <a:r>
                        <a:rPr lang="en-US" sz="1600" b="1" i="1"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P</a:t>
                      </a:r>
                      <a:endParaRPr lang="ru-RU" sz="16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i="1"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D</a:t>
                      </a:r>
                      <a:endParaRPr lang="ru-RU" sz="1600" b="1" i="1"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i="1"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S</a:t>
                      </a:r>
                      <a:endParaRPr lang="ru-RU" sz="1600" b="1" i="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i="1"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Е = D</a:t>
                      </a:r>
                      <a:r>
                        <a:rPr lang="en-US" sz="1600" b="1" i="1"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600" b="1" i="1"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S</a:t>
                      </a:r>
                      <a:endParaRPr lang="ru-RU" sz="16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2574928"/>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2,33</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0,83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288510"/>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1,61</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2,33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-0,72</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7669539"/>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1,11</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2,22</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1,61</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0,61</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5405130"/>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1,72</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1,69</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2,22</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-0,53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625485"/>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1,19</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2,13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1,69</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0,44</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9472092"/>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1,63</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1,76</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2,13</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-0,37</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8312318"/>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1,26</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2,06</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1,76</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0,30</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7034696"/>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1,57</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1,80</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2,06</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-0,26</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5118266"/>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1,30</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2,03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1,80</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0,23</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1051937"/>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1,53</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2,03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-0,20</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8831705"/>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1,33</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2,00</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0,17</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6841106"/>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1,50</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1,86</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2,00</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-0,14</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3963145"/>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1,36</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1,98</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1,86</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0,12</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9756531"/>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1,48</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1,87</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1,98</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-0,11</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6389877"/>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1,37</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1,97</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1,87</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0,10</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2897120"/>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1,47</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1,88</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1,97</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-0,09</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993339"/>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1,38</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1,96</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1,88</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0,08</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9141740"/>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1,46</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1,89</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1,96</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-0,07</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8517070"/>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1,39</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1,95</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1,89</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0,06</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3981365"/>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1,45</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1,90</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1,95</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-0,05</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7623952"/>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1,40</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1,94</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1,90</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0,04</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3179754"/>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1,44</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1,91</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1,94</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0874784"/>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1,41</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1,93</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1,91</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0,02</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422503"/>
                  </a:ext>
                </a:extLst>
              </a:tr>
              <a:tr h="221563">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1,43</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1,92</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1,93</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-0,01</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46339"/>
                  </a:ext>
                </a:extLst>
              </a:tr>
              <a:tr h="221563">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1,42</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1,92</a:t>
                      </a:r>
                      <a:endParaRPr lang="ru-RU" sz="160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1,92</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6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0,00 </a:t>
                      </a: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55953" marR="5595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5308352"/>
                  </a:ext>
                </a:extLst>
              </a:tr>
            </a:tbl>
          </a:graphicData>
        </a:graphic>
      </p:graphicFrame>
    </p:spTree>
    <p:extLst>
      <p:ext uri="{BB962C8B-B14F-4D97-AF65-F5344CB8AC3E}">
        <p14:creationId xmlns:p14="http://schemas.microsoft.com/office/powerpoint/2010/main" val="609578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3EEF9919-BB55-48FC-A868-DC053D3063EC}"/>
              </a:ext>
            </a:extLst>
          </p:cNvPr>
          <p:cNvPicPr>
            <a:picLocks noChangeAspect="1"/>
          </p:cNvPicPr>
          <p:nvPr/>
        </p:nvPicPr>
        <p:blipFill rotWithShape="1">
          <a:blip r:embed="rId2">
            <a:extLst>
              <a:ext uri="{28A0092B-C50C-407E-A947-70E740481C1C}">
                <a14:useLocalDpi xmlns:a14="http://schemas.microsoft.com/office/drawing/2010/main" val="0"/>
              </a:ext>
            </a:extLst>
          </a:blip>
          <a:srcRect b="7638"/>
          <a:stretch/>
        </p:blipFill>
        <p:spPr>
          <a:xfrm>
            <a:off x="1295636" y="1124744"/>
            <a:ext cx="6552728" cy="4857597"/>
          </a:xfrm>
          <a:prstGeom prst="rect">
            <a:avLst/>
          </a:prstGeom>
        </p:spPr>
      </p:pic>
      <p:sp>
        <p:nvSpPr>
          <p:cNvPr id="6" name="Прямоугольник 5">
            <a:extLst>
              <a:ext uri="{FF2B5EF4-FFF2-40B4-BE49-F238E27FC236}">
                <a16:creationId xmlns:a16="http://schemas.microsoft.com/office/drawing/2014/main" id="{7001F272-A2FD-4BE7-80D9-002497A35DB8}"/>
              </a:ext>
            </a:extLst>
          </p:cNvPr>
          <p:cNvSpPr/>
          <p:nvPr/>
        </p:nvSpPr>
        <p:spPr>
          <a:xfrm>
            <a:off x="125760" y="274303"/>
            <a:ext cx="8892480" cy="400110"/>
          </a:xfrm>
          <a:prstGeom prst="rect">
            <a:avLst/>
          </a:prstGeom>
        </p:spPr>
        <p:txBody>
          <a:bodyPr wrap="square">
            <a:spAutoFit/>
          </a:bodyPr>
          <a:lstStyle/>
          <a:p>
            <a:pPr algn="ctr"/>
            <a:r>
              <a:rPr lang="ru-RU" sz="2000" b="1" spc="100" dirty="0">
                <a:solidFill>
                  <a:schemeClr val="accent2"/>
                </a:solidFill>
                <a:latin typeface="Times New Roman" panose="02020603050405020304" pitchFamily="18" charset="0"/>
              </a:rPr>
              <a:t>Паутинообразная модель</a:t>
            </a:r>
          </a:p>
        </p:txBody>
      </p:sp>
    </p:spTree>
    <p:extLst>
      <p:ext uri="{BB962C8B-B14F-4D97-AF65-F5344CB8AC3E}">
        <p14:creationId xmlns:p14="http://schemas.microsoft.com/office/powerpoint/2010/main" val="4159523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CB0A7A-2962-4151-8077-02016B2C093D}"/>
              </a:ext>
            </a:extLst>
          </p:cNvPr>
          <p:cNvSpPr txBox="1"/>
          <p:nvPr/>
        </p:nvSpPr>
        <p:spPr>
          <a:xfrm>
            <a:off x="179512" y="1196752"/>
            <a:ext cx="8784976" cy="3371885"/>
          </a:xfrm>
          <a:prstGeom prst="rect">
            <a:avLst/>
          </a:prstGeom>
          <a:noFill/>
        </p:spPr>
        <p:txBody>
          <a:bodyPr wrap="square">
            <a:spAutoFit/>
          </a:bodyPr>
          <a:lstStyle/>
          <a:p>
            <a:pPr indent="450215" algn="just">
              <a:lnSpc>
                <a:spcPct val="150000"/>
              </a:lnSpc>
              <a:spcAft>
                <a:spcPts val="1000"/>
              </a:spcAft>
            </a:pPr>
            <a:r>
              <a:rPr lang="ru-RU" sz="1800" spc="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При изучении вопроса о том, как условия, которые изменяют либо спрос, либо предложение, воздействуют на равновесные рыночные цены и количество товаров, можно воспользоваться сравнительным статистическим анализом спроса и предложения. При решении задач минимизации риска применение этого метода дает возможность создания экономических моделей для объяснения предшествующих и предсказания будущих событий. Маркетинговые исследования являются лучшей информационной базой для этого анализа.</a:t>
            </a:r>
            <a:endParaRPr lang="ru-RU" sz="14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2429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a:extLst>
              <a:ext uri="{FF2B5EF4-FFF2-40B4-BE49-F238E27FC236}">
                <a16:creationId xmlns:a16="http://schemas.microsoft.com/office/drawing/2014/main" id="{BC58E940-DBCC-4266-8194-3C8491DAFE39}"/>
              </a:ext>
            </a:extLst>
          </p:cNvPr>
          <p:cNvPicPr>
            <a:picLocks noChangeAspect="1"/>
          </p:cNvPicPr>
          <p:nvPr/>
        </p:nvPicPr>
        <p:blipFill rotWithShape="1">
          <a:blip r:embed="rId4">
            <a:extLst>
              <a:ext uri="{28A0092B-C50C-407E-A947-70E740481C1C}">
                <a14:useLocalDpi xmlns:a14="http://schemas.microsoft.com/office/drawing/2010/main" val="0"/>
              </a:ext>
            </a:extLst>
          </a:blip>
          <a:srcRect b="5900"/>
          <a:stretch/>
        </p:blipFill>
        <p:spPr>
          <a:xfrm>
            <a:off x="567270" y="764704"/>
            <a:ext cx="6704726" cy="5328592"/>
          </a:xfrm>
          <a:prstGeom prst="rect">
            <a:avLst/>
          </a:prstGeom>
        </p:spPr>
      </p:pic>
      <p:sp>
        <p:nvSpPr>
          <p:cNvPr id="8" name="Прямоугольник 7">
            <a:extLst>
              <a:ext uri="{FF2B5EF4-FFF2-40B4-BE49-F238E27FC236}">
                <a16:creationId xmlns:a16="http://schemas.microsoft.com/office/drawing/2014/main" id="{E7841E18-494A-4E20-BF32-A039168E0425}"/>
              </a:ext>
            </a:extLst>
          </p:cNvPr>
          <p:cNvSpPr/>
          <p:nvPr/>
        </p:nvSpPr>
        <p:spPr>
          <a:xfrm>
            <a:off x="251520" y="176928"/>
            <a:ext cx="8640960" cy="400110"/>
          </a:xfrm>
          <a:prstGeom prst="rect">
            <a:avLst/>
          </a:prstGeom>
        </p:spPr>
        <p:txBody>
          <a:bodyPr wrap="square">
            <a:spAutoFit/>
          </a:bodyPr>
          <a:lstStyle/>
          <a:p>
            <a:pPr algn="ctr"/>
            <a:r>
              <a:rPr lang="ru-RU" sz="2000" b="1" spc="100" dirty="0">
                <a:solidFill>
                  <a:schemeClr val="accent2"/>
                </a:solidFill>
                <a:latin typeface="Times New Roman" panose="02020603050405020304" pitchFamily="18" charset="0"/>
                <a:ea typeface="Calibri" panose="020F0502020204030204" pitchFamily="34" charset="0"/>
              </a:rPr>
              <a:t>Влияние повышенного спроса на уровень коммерческого риска</a:t>
            </a:r>
            <a:endParaRPr lang="ru-RU" sz="2000" b="1" dirty="0">
              <a:solidFill>
                <a:schemeClr val="accent2"/>
              </a:solidFill>
            </a:endParaRPr>
          </a:p>
        </p:txBody>
      </p:sp>
      <p:graphicFrame>
        <p:nvGraphicFramePr>
          <p:cNvPr id="9" name="Объект 8">
            <a:extLst>
              <a:ext uri="{FF2B5EF4-FFF2-40B4-BE49-F238E27FC236}">
                <a16:creationId xmlns:a16="http://schemas.microsoft.com/office/drawing/2014/main" id="{3FEEAD0A-C439-4375-8726-88C36FBA77C1}"/>
              </a:ext>
            </a:extLst>
          </p:cNvPr>
          <p:cNvGraphicFramePr>
            <a:graphicFrameLocks noChangeAspect="1"/>
          </p:cNvGraphicFramePr>
          <p:nvPr>
            <p:extLst>
              <p:ext uri="{D42A27DB-BD31-4B8C-83A1-F6EECF244321}">
                <p14:modId xmlns:p14="http://schemas.microsoft.com/office/powerpoint/2010/main" val="3326125919"/>
              </p:ext>
            </p:extLst>
          </p:nvPr>
        </p:nvGraphicFramePr>
        <p:xfrm>
          <a:off x="6668905" y="859555"/>
          <a:ext cx="1274951" cy="745356"/>
        </p:xfrm>
        <a:graphic>
          <a:graphicData uri="http://schemas.openxmlformats.org/presentationml/2006/ole">
            <mc:AlternateContent xmlns:mc="http://schemas.openxmlformats.org/markup-compatibility/2006">
              <mc:Choice xmlns:v="urn:schemas-microsoft-com:vml" Requires="v">
                <p:oleObj spid="_x0000_s45218" name="Equation" r:id="rId5" imgW="825480" imgH="482400" progId="Equation.DSMT4">
                  <p:embed/>
                </p:oleObj>
              </mc:Choice>
              <mc:Fallback>
                <p:oleObj name="Equation" r:id="rId5" imgW="825480" imgH="482400" progId="Equation.DSMT4">
                  <p:embed/>
                  <p:pic>
                    <p:nvPicPr>
                      <p:cNvPr id="0" name=""/>
                      <p:cNvPicPr/>
                      <p:nvPr/>
                    </p:nvPicPr>
                    <p:blipFill>
                      <a:blip r:embed="rId6"/>
                      <a:stretch>
                        <a:fillRect/>
                      </a:stretch>
                    </p:blipFill>
                    <p:spPr>
                      <a:xfrm>
                        <a:off x="6668905" y="859555"/>
                        <a:ext cx="1274951" cy="745356"/>
                      </a:xfrm>
                      <a:prstGeom prst="rect">
                        <a:avLst/>
                      </a:prstGeom>
                    </p:spPr>
                  </p:pic>
                </p:oleObj>
              </mc:Fallback>
            </mc:AlternateContent>
          </a:graphicData>
        </a:graphic>
      </p:graphicFrame>
      <p:graphicFrame>
        <p:nvGraphicFramePr>
          <p:cNvPr id="10" name="Объект 9">
            <a:extLst>
              <a:ext uri="{FF2B5EF4-FFF2-40B4-BE49-F238E27FC236}">
                <a16:creationId xmlns:a16="http://schemas.microsoft.com/office/drawing/2014/main" id="{E3DF2F63-D828-4F06-B36D-34324775969E}"/>
              </a:ext>
            </a:extLst>
          </p:cNvPr>
          <p:cNvGraphicFramePr>
            <a:graphicFrameLocks noChangeAspect="1"/>
          </p:cNvGraphicFramePr>
          <p:nvPr>
            <p:extLst>
              <p:ext uri="{D42A27DB-BD31-4B8C-83A1-F6EECF244321}">
                <p14:modId xmlns:p14="http://schemas.microsoft.com/office/powerpoint/2010/main" val="3967531631"/>
              </p:ext>
            </p:extLst>
          </p:nvPr>
        </p:nvGraphicFramePr>
        <p:xfrm>
          <a:off x="6704726" y="1839777"/>
          <a:ext cx="1843087" cy="746125"/>
        </p:xfrm>
        <a:graphic>
          <a:graphicData uri="http://schemas.openxmlformats.org/presentationml/2006/ole">
            <mc:AlternateContent xmlns:mc="http://schemas.openxmlformats.org/markup-compatibility/2006">
              <mc:Choice xmlns:v="urn:schemas-microsoft-com:vml" Requires="v">
                <p:oleObj spid="_x0000_s45219" name="Equation" r:id="rId7" imgW="1193760" imgH="482400" progId="Equation.DSMT4">
                  <p:embed/>
                </p:oleObj>
              </mc:Choice>
              <mc:Fallback>
                <p:oleObj name="Equation" r:id="rId7" imgW="1193760" imgH="482400" progId="Equation.DSMT4">
                  <p:embed/>
                  <p:pic>
                    <p:nvPicPr>
                      <p:cNvPr id="9" name="Объект 8">
                        <a:extLst>
                          <a:ext uri="{FF2B5EF4-FFF2-40B4-BE49-F238E27FC236}">
                            <a16:creationId xmlns:a16="http://schemas.microsoft.com/office/drawing/2014/main" id="{3FEEAD0A-C439-4375-8726-88C36FBA77C1}"/>
                          </a:ext>
                        </a:extLst>
                      </p:cNvPr>
                      <p:cNvPicPr/>
                      <p:nvPr/>
                    </p:nvPicPr>
                    <p:blipFill>
                      <a:blip r:embed="rId8"/>
                      <a:stretch>
                        <a:fillRect/>
                      </a:stretch>
                    </p:blipFill>
                    <p:spPr>
                      <a:xfrm>
                        <a:off x="6704726" y="1839777"/>
                        <a:ext cx="1843087" cy="746125"/>
                      </a:xfrm>
                      <a:prstGeom prst="rect">
                        <a:avLst/>
                      </a:prstGeom>
                    </p:spPr>
                  </p:pic>
                </p:oleObj>
              </mc:Fallback>
            </mc:AlternateContent>
          </a:graphicData>
        </a:graphic>
      </p:graphicFrame>
      <p:graphicFrame>
        <p:nvGraphicFramePr>
          <p:cNvPr id="11" name="Объект 10">
            <a:extLst>
              <a:ext uri="{FF2B5EF4-FFF2-40B4-BE49-F238E27FC236}">
                <a16:creationId xmlns:a16="http://schemas.microsoft.com/office/drawing/2014/main" id="{44433493-BDF4-42B8-B11B-84CE9B18454F}"/>
              </a:ext>
            </a:extLst>
          </p:cNvPr>
          <p:cNvGraphicFramePr>
            <a:graphicFrameLocks noChangeAspect="1"/>
          </p:cNvGraphicFramePr>
          <p:nvPr>
            <p:extLst>
              <p:ext uri="{D42A27DB-BD31-4B8C-83A1-F6EECF244321}">
                <p14:modId xmlns:p14="http://schemas.microsoft.com/office/powerpoint/2010/main" val="3295193921"/>
              </p:ext>
            </p:extLst>
          </p:nvPr>
        </p:nvGraphicFramePr>
        <p:xfrm>
          <a:off x="6704726" y="2867650"/>
          <a:ext cx="1077913" cy="373062"/>
        </p:xfrm>
        <a:graphic>
          <a:graphicData uri="http://schemas.openxmlformats.org/presentationml/2006/ole">
            <mc:AlternateContent xmlns:mc="http://schemas.openxmlformats.org/markup-compatibility/2006">
              <mc:Choice xmlns:v="urn:schemas-microsoft-com:vml" Requires="v">
                <p:oleObj spid="_x0000_s45220" name="Equation" r:id="rId9" imgW="698400" imgH="241200" progId="Equation.DSMT4">
                  <p:embed/>
                </p:oleObj>
              </mc:Choice>
              <mc:Fallback>
                <p:oleObj name="Equation" r:id="rId9" imgW="698400" imgH="241200" progId="Equation.DSMT4">
                  <p:embed/>
                  <p:pic>
                    <p:nvPicPr>
                      <p:cNvPr id="10" name="Объект 9">
                        <a:extLst>
                          <a:ext uri="{FF2B5EF4-FFF2-40B4-BE49-F238E27FC236}">
                            <a16:creationId xmlns:a16="http://schemas.microsoft.com/office/drawing/2014/main" id="{E3DF2F63-D828-4F06-B36D-34324775969E}"/>
                          </a:ext>
                        </a:extLst>
                      </p:cNvPr>
                      <p:cNvPicPr/>
                      <p:nvPr/>
                    </p:nvPicPr>
                    <p:blipFill>
                      <a:blip r:embed="rId10"/>
                      <a:stretch>
                        <a:fillRect/>
                      </a:stretch>
                    </p:blipFill>
                    <p:spPr>
                      <a:xfrm>
                        <a:off x="6704726" y="2867650"/>
                        <a:ext cx="1077913" cy="373062"/>
                      </a:xfrm>
                      <a:prstGeom prst="rect">
                        <a:avLst/>
                      </a:prstGeom>
                    </p:spPr>
                  </p:pic>
                </p:oleObj>
              </mc:Fallback>
            </mc:AlternateContent>
          </a:graphicData>
        </a:graphic>
      </p:graphicFrame>
      <p:graphicFrame>
        <p:nvGraphicFramePr>
          <p:cNvPr id="12" name="Объект 11">
            <a:extLst>
              <a:ext uri="{FF2B5EF4-FFF2-40B4-BE49-F238E27FC236}">
                <a16:creationId xmlns:a16="http://schemas.microsoft.com/office/drawing/2014/main" id="{0DBEA5C9-2E14-4EC2-9EDC-5497273F72EF}"/>
              </a:ext>
            </a:extLst>
          </p:cNvPr>
          <p:cNvGraphicFramePr>
            <a:graphicFrameLocks noChangeAspect="1"/>
          </p:cNvGraphicFramePr>
          <p:nvPr>
            <p:extLst>
              <p:ext uri="{D42A27DB-BD31-4B8C-83A1-F6EECF244321}">
                <p14:modId xmlns:p14="http://schemas.microsoft.com/office/powerpoint/2010/main" val="3800248396"/>
              </p:ext>
            </p:extLst>
          </p:nvPr>
        </p:nvGraphicFramePr>
        <p:xfrm>
          <a:off x="6704726" y="3494811"/>
          <a:ext cx="2214563" cy="373063"/>
        </p:xfrm>
        <a:graphic>
          <a:graphicData uri="http://schemas.openxmlformats.org/presentationml/2006/ole">
            <mc:AlternateContent xmlns:mc="http://schemas.openxmlformats.org/markup-compatibility/2006">
              <mc:Choice xmlns:v="urn:schemas-microsoft-com:vml" Requires="v">
                <p:oleObj spid="_x0000_s45221" name="Equation" r:id="rId11" imgW="1434960" imgH="241200" progId="Equation.DSMT4">
                  <p:embed/>
                </p:oleObj>
              </mc:Choice>
              <mc:Fallback>
                <p:oleObj name="Equation" r:id="rId11" imgW="1434960" imgH="241200" progId="Equation.DSMT4">
                  <p:embed/>
                  <p:pic>
                    <p:nvPicPr>
                      <p:cNvPr id="11" name="Объект 10">
                        <a:extLst>
                          <a:ext uri="{FF2B5EF4-FFF2-40B4-BE49-F238E27FC236}">
                            <a16:creationId xmlns:a16="http://schemas.microsoft.com/office/drawing/2014/main" id="{44433493-BDF4-42B8-B11B-84CE9B18454F}"/>
                          </a:ext>
                        </a:extLst>
                      </p:cNvPr>
                      <p:cNvPicPr/>
                      <p:nvPr/>
                    </p:nvPicPr>
                    <p:blipFill>
                      <a:blip r:embed="rId12"/>
                      <a:stretch>
                        <a:fillRect/>
                      </a:stretch>
                    </p:blipFill>
                    <p:spPr>
                      <a:xfrm>
                        <a:off x="6704726" y="3494811"/>
                        <a:ext cx="2214563" cy="373063"/>
                      </a:xfrm>
                      <a:prstGeom prst="rect">
                        <a:avLst/>
                      </a:prstGeom>
                    </p:spPr>
                  </p:pic>
                </p:oleObj>
              </mc:Fallback>
            </mc:AlternateContent>
          </a:graphicData>
        </a:graphic>
      </p:graphicFrame>
      <p:grpSp>
        <p:nvGrpSpPr>
          <p:cNvPr id="6" name="Группа 5">
            <a:extLst>
              <a:ext uri="{FF2B5EF4-FFF2-40B4-BE49-F238E27FC236}">
                <a16:creationId xmlns:a16="http://schemas.microsoft.com/office/drawing/2014/main" id="{A078EEFF-69F3-44D8-83DE-B5C570460B07}"/>
              </a:ext>
            </a:extLst>
          </p:cNvPr>
          <p:cNvGrpSpPr/>
          <p:nvPr/>
        </p:nvGrpSpPr>
        <p:grpSpPr>
          <a:xfrm>
            <a:off x="158108" y="3917070"/>
            <a:ext cx="2313010" cy="906432"/>
            <a:chOff x="157502" y="3919029"/>
            <a:chExt cx="2378460" cy="869383"/>
          </a:xfrm>
        </p:grpSpPr>
        <p:graphicFrame>
          <p:nvGraphicFramePr>
            <p:cNvPr id="2" name="Объект 1">
              <a:extLst>
                <a:ext uri="{FF2B5EF4-FFF2-40B4-BE49-F238E27FC236}">
                  <a16:creationId xmlns:a16="http://schemas.microsoft.com/office/drawing/2014/main" id="{94283A56-8B4C-4377-AD90-DEF0D0217E40}"/>
                </a:ext>
              </a:extLst>
            </p:cNvPr>
            <p:cNvGraphicFramePr>
              <a:graphicFrameLocks noChangeAspect="1"/>
            </p:cNvGraphicFramePr>
            <p:nvPr>
              <p:extLst>
                <p:ext uri="{D42A27DB-BD31-4B8C-83A1-F6EECF244321}">
                  <p14:modId xmlns:p14="http://schemas.microsoft.com/office/powerpoint/2010/main" val="1139559979"/>
                </p:ext>
              </p:extLst>
            </p:nvPr>
          </p:nvGraphicFramePr>
          <p:xfrm>
            <a:off x="157502" y="4059331"/>
            <a:ext cx="1080120" cy="729081"/>
          </p:xfrm>
          <a:graphic>
            <a:graphicData uri="http://schemas.openxmlformats.org/presentationml/2006/ole">
              <mc:AlternateContent xmlns:mc="http://schemas.openxmlformats.org/markup-compatibility/2006">
                <mc:Choice xmlns:v="urn:schemas-microsoft-com:vml" Requires="v">
                  <p:oleObj spid="_x0000_s45222" name="Equation" r:id="rId13" imgW="1015920" imgH="685800" progId="Equation.DSMT4">
                    <p:embed/>
                  </p:oleObj>
                </mc:Choice>
                <mc:Fallback>
                  <p:oleObj name="Equation" r:id="rId13" imgW="1015920" imgH="685800" progId="Equation.DSMT4">
                    <p:embed/>
                    <p:pic>
                      <p:nvPicPr>
                        <p:cNvPr id="0" name=""/>
                        <p:cNvPicPr/>
                        <p:nvPr/>
                      </p:nvPicPr>
                      <p:blipFill>
                        <a:blip r:embed="rId14"/>
                        <a:stretch>
                          <a:fillRect/>
                        </a:stretch>
                      </p:blipFill>
                      <p:spPr>
                        <a:xfrm>
                          <a:off x="157502" y="4059331"/>
                          <a:ext cx="1080120" cy="729081"/>
                        </a:xfrm>
                        <a:prstGeom prst="rect">
                          <a:avLst/>
                        </a:prstGeom>
                      </p:spPr>
                    </p:pic>
                  </p:oleObj>
                </mc:Fallback>
              </mc:AlternateContent>
            </a:graphicData>
          </a:graphic>
        </p:graphicFrame>
        <p:cxnSp>
          <p:nvCxnSpPr>
            <p:cNvPr id="4" name="Прямая соединительная линия 3">
              <a:extLst>
                <a:ext uri="{FF2B5EF4-FFF2-40B4-BE49-F238E27FC236}">
                  <a16:creationId xmlns:a16="http://schemas.microsoft.com/office/drawing/2014/main" id="{C8D4183B-7D7F-4DFF-9556-7261C47BF3C9}"/>
                </a:ext>
              </a:extLst>
            </p:cNvPr>
            <p:cNvCxnSpPr>
              <a:cxnSpLocks/>
            </p:cNvCxnSpPr>
            <p:nvPr/>
          </p:nvCxnSpPr>
          <p:spPr bwMode="auto">
            <a:xfrm flipV="1">
              <a:off x="1239818" y="3919029"/>
              <a:ext cx="1296144" cy="256095"/>
            </a:xfrm>
            <a:prstGeom prst="line">
              <a:avLst/>
            </a:prstGeom>
            <a:ln/>
          </p:spPr>
          <p:style>
            <a:lnRef idx="1">
              <a:schemeClr val="accent2"/>
            </a:lnRef>
            <a:fillRef idx="0">
              <a:schemeClr val="accent2"/>
            </a:fillRef>
            <a:effectRef idx="0">
              <a:schemeClr val="accent2"/>
            </a:effectRef>
            <a:fontRef idx="minor">
              <a:schemeClr val="tx1"/>
            </a:fontRef>
          </p:style>
        </p:cxnSp>
      </p:grpSp>
      <p:grpSp>
        <p:nvGrpSpPr>
          <p:cNvPr id="15" name="Группа 14">
            <a:extLst>
              <a:ext uri="{FF2B5EF4-FFF2-40B4-BE49-F238E27FC236}">
                <a16:creationId xmlns:a16="http://schemas.microsoft.com/office/drawing/2014/main" id="{26A74F01-D37C-466B-ACB7-7A8A10A10756}"/>
              </a:ext>
            </a:extLst>
          </p:cNvPr>
          <p:cNvGrpSpPr/>
          <p:nvPr/>
        </p:nvGrpSpPr>
        <p:grpSpPr>
          <a:xfrm>
            <a:off x="158108" y="2457854"/>
            <a:ext cx="2330843" cy="847283"/>
            <a:chOff x="158108" y="2457854"/>
            <a:chExt cx="2330843" cy="847283"/>
          </a:xfrm>
        </p:grpSpPr>
        <p:graphicFrame>
          <p:nvGraphicFramePr>
            <p:cNvPr id="13" name="Объект 12">
              <a:extLst>
                <a:ext uri="{FF2B5EF4-FFF2-40B4-BE49-F238E27FC236}">
                  <a16:creationId xmlns:a16="http://schemas.microsoft.com/office/drawing/2014/main" id="{FC1C5043-22B2-469B-8F2E-9792E52C95ED}"/>
                </a:ext>
              </a:extLst>
            </p:cNvPr>
            <p:cNvGraphicFramePr>
              <a:graphicFrameLocks noChangeAspect="1"/>
            </p:cNvGraphicFramePr>
            <p:nvPr>
              <p:extLst>
                <p:ext uri="{D42A27DB-BD31-4B8C-83A1-F6EECF244321}">
                  <p14:modId xmlns:p14="http://schemas.microsoft.com/office/powerpoint/2010/main" val="3201880466"/>
                </p:ext>
              </p:extLst>
            </p:nvPr>
          </p:nvGraphicFramePr>
          <p:xfrm>
            <a:off x="158108" y="2619337"/>
            <a:ext cx="1016000" cy="685800"/>
          </p:xfrm>
          <a:graphic>
            <a:graphicData uri="http://schemas.openxmlformats.org/presentationml/2006/ole">
              <mc:AlternateContent xmlns:mc="http://schemas.openxmlformats.org/markup-compatibility/2006">
                <mc:Choice xmlns:v="urn:schemas-microsoft-com:vml" Requires="v">
                  <p:oleObj spid="_x0000_s45223" name="Equation" r:id="rId15" imgW="1015920" imgH="685800" progId="Equation.DSMT4">
                    <p:embed/>
                  </p:oleObj>
                </mc:Choice>
                <mc:Fallback>
                  <p:oleObj name="Equation" r:id="rId15" imgW="1015920" imgH="685800" progId="Equation.DSMT4">
                    <p:embed/>
                    <p:pic>
                      <p:nvPicPr>
                        <p:cNvPr id="0" name=""/>
                        <p:cNvPicPr/>
                        <p:nvPr/>
                      </p:nvPicPr>
                      <p:blipFill>
                        <a:blip r:embed="rId16"/>
                        <a:stretch>
                          <a:fillRect/>
                        </a:stretch>
                      </p:blipFill>
                      <p:spPr>
                        <a:xfrm>
                          <a:off x="158108" y="2619337"/>
                          <a:ext cx="1016000" cy="685800"/>
                        </a:xfrm>
                        <a:prstGeom prst="rect">
                          <a:avLst/>
                        </a:prstGeom>
                      </p:spPr>
                    </p:pic>
                  </p:oleObj>
                </mc:Fallback>
              </mc:AlternateContent>
            </a:graphicData>
          </a:graphic>
        </p:graphicFrame>
        <p:cxnSp>
          <p:nvCxnSpPr>
            <p:cNvPr id="14" name="Прямая соединительная линия 13">
              <a:extLst>
                <a:ext uri="{FF2B5EF4-FFF2-40B4-BE49-F238E27FC236}">
                  <a16:creationId xmlns:a16="http://schemas.microsoft.com/office/drawing/2014/main" id="{84C62216-7D3D-4376-AF71-D5C1C9583823}"/>
                </a:ext>
              </a:extLst>
            </p:cNvPr>
            <p:cNvCxnSpPr>
              <a:cxnSpLocks/>
            </p:cNvCxnSpPr>
            <p:nvPr/>
          </p:nvCxnSpPr>
          <p:spPr bwMode="auto">
            <a:xfrm flipV="1">
              <a:off x="1192807" y="2457854"/>
              <a:ext cx="1296144" cy="256095"/>
            </a:xfrm>
            <a:prstGeom prst="line">
              <a:avLst/>
            </a:prstGeom>
            <a:ln/>
          </p:spPr>
          <p:style>
            <a:lnRef idx="1">
              <a:schemeClr val="accent2"/>
            </a:lnRef>
            <a:fillRef idx="0">
              <a:schemeClr val="accent2"/>
            </a:fillRef>
            <a:effectRef idx="0">
              <a:schemeClr val="accent2"/>
            </a:effectRef>
            <a:fontRef idx="minor">
              <a:schemeClr val="tx1"/>
            </a:fontRef>
          </p:style>
        </p:cxnSp>
      </p:grpSp>
      <p:graphicFrame>
        <p:nvGraphicFramePr>
          <p:cNvPr id="17" name="Объект 16">
            <a:extLst>
              <a:ext uri="{FF2B5EF4-FFF2-40B4-BE49-F238E27FC236}">
                <a16:creationId xmlns:a16="http://schemas.microsoft.com/office/drawing/2014/main" id="{1CD71FBC-2015-4B47-BE90-F899ADE5AE19}"/>
              </a:ext>
            </a:extLst>
          </p:cNvPr>
          <p:cNvGraphicFramePr>
            <a:graphicFrameLocks noChangeAspect="1"/>
          </p:cNvGraphicFramePr>
          <p:nvPr>
            <p:extLst>
              <p:ext uri="{D42A27DB-BD31-4B8C-83A1-F6EECF244321}">
                <p14:modId xmlns:p14="http://schemas.microsoft.com/office/powerpoint/2010/main" val="2164612103"/>
              </p:ext>
            </p:extLst>
          </p:nvPr>
        </p:nvGraphicFramePr>
        <p:xfrm>
          <a:off x="6472964" y="5503675"/>
          <a:ext cx="2121246" cy="564525"/>
        </p:xfrm>
        <a:graphic>
          <a:graphicData uri="http://schemas.openxmlformats.org/presentationml/2006/ole">
            <mc:AlternateContent xmlns:mc="http://schemas.openxmlformats.org/markup-compatibility/2006">
              <mc:Choice xmlns:v="urn:schemas-microsoft-com:vml" Requires="v">
                <p:oleObj spid="_x0000_s45224" name="Equation" r:id="rId17" imgW="1574640" imgH="419040" progId="Equation.DSMT4">
                  <p:embed/>
                </p:oleObj>
              </mc:Choice>
              <mc:Fallback>
                <p:oleObj name="Equation" r:id="rId17" imgW="1574640" imgH="419040" progId="Equation.DSMT4">
                  <p:embed/>
                  <p:pic>
                    <p:nvPicPr>
                      <p:cNvPr id="0" name=""/>
                      <p:cNvPicPr/>
                      <p:nvPr/>
                    </p:nvPicPr>
                    <p:blipFill>
                      <a:blip r:embed="rId18"/>
                      <a:stretch>
                        <a:fillRect/>
                      </a:stretch>
                    </p:blipFill>
                    <p:spPr>
                      <a:xfrm>
                        <a:off x="6472964" y="5503675"/>
                        <a:ext cx="2121246" cy="564525"/>
                      </a:xfrm>
                      <a:prstGeom prst="rect">
                        <a:avLst/>
                      </a:prstGeom>
                    </p:spPr>
                  </p:pic>
                </p:oleObj>
              </mc:Fallback>
            </mc:AlternateContent>
          </a:graphicData>
        </a:graphic>
      </p:graphicFrame>
      <p:graphicFrame>
        <p:nvGraphicFramePr>
          <p:cNvPr id="20" name="Объект 19">
            <a:extLst>
              <a:ext uri="{FF2B5EF4-FFF2-40B4-BE49-F238E27FC236}">
                <a16:creationId xmlns:a16="http://schemas.microsoft.com/office/drawing/2014/main" id="{D78DB733-E76E-462C-A6B0-644C72950EDA}"/>
              </a:ext>
            </a:extLst>
          </p:cNvPr>
          <p:cNvGraphicFramePr>
            <a:graphicFrameLocks noChangeAspect="1"/>
          </p:cNvGraphicFramePr>
          <p:nvPr>
            <p:extLst>
              <p:ext uri="{D42A27DB-BD31-4B8C-83A1-F6EECF244321}">
                <p14:modId xmlns:p14="http://schemas.microsoft.com/office/powerpoint/2010/main" val="1821479974"/>
              </p:ext>
            </p:extLst>
          </p:nvPr>
        </p:nvGraphicFramePr>
        <p:xfrm>
          <a:off x="6104346" y="6274040"/>
          <a:ext cx="2821212" cy="323451"/>
        </p:xfrm>
        <a:graphic>
          <a:graphicData uri="http://schemas.openxmlformats.org/presentationml/2006/ole">
            <mc:AlternateContent xmlns:mc="http://schemas.openxmlformats.org/markup-compatibility/2006">
              <mc:Choice xmlns:v="urn:schemas-microsoft-com:vml" Requires="v">
                <p:oleObj spid="_x0000_s45225" name="Equation" r:id="rId19" imgW="1993680" imgH="228600" progId="Equation.DSMT4">
                  <p:embed/>
                </p:oleObj>
              </mc:Choice>
              <mc:Fallback>
                <p:oleObj name="Equation" r:id="rId19" imgW="1993680" imgH="228600" progId="Equation.DSMT4">
                  <p:embed/>
                  <p:pic>
                    <p:nvPicPr>
                      <p:cNvPr id="0" name=""/>
                      <p:cNvPicPr/>
                      <p:nvPr/>
                    </p:nvPicPr>
                    <p:blipFill>
                      <a:blip r:embed="rId20"/>
                      <a:stretch>
                        <a:fillRect/>
                      </a:stretch>
                    </p:blipFill>
                    <p:spPr>
                      <a:xfrm>
                        <a:off x="6104346" y="6274040"/>
                        <a:ext cx="2821212" cy="323451"/>
                      </a:xfrm>
                      <a:prstGeom prst="rect">
                        <a:avLst/>
                      </a:prstGeom>
                    </p:spPr>
                  </p:pic>
                </p:oleObj>
              </mc:Fallback>
            </mc:AlternateContent>
          </a:graphicData>
        </a:graphic>
      </p:graphicFrame>
    </p:spTree>
    <p:extLst>
      <p:ext uri="{BB962C8B-B14F-4D97-AF65-F5344CB8AC3E}">
        <p14:creationId xmlns:p14="http://schemas.microsoft.com/office/powerpoint/2010/main" val="2839877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par>
                                <p:cTn id="48" presetID="10" presetClass="entr" presetSubtype="0" fill="hold" nodeType="with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fade">
                                      <p:cBhvr>
                                        <p:cTn id="5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8" name="Объект 47">
            <a:extLst>
              <a:ext uri="{FF2B5EF4-FFF2-40B4-BE49-F238E27FC236}">
                <a16:creationId xmlns:a16="http://schemas.microsoft.com/office/drawing/2014/main" id="{32E1C849-8E5E-4AAB-B013-3617816EBD34}"/>
              </a:ext>
            </a:extLst>
          </p:cNvPr>
          <p:cNvGraphicFramePr>
            <a:graphicFrameLocks noChangeAspect="1"/>
          </p:cNvGraphicFramePr>
          <p:nvPr>
            <p:extLst>
              <p:ext uri="{D42A27DB-BD31-4B8C-83A1-F6EECF244321}">
                <p14:modId xmlns:p14="http://schemas.microsoft.com/office/powerpoint/2010/main" val="1903663107"/>
              </p:ext>
            </p:extLst>
          </p:nvPr>
        </p:nvGraphicFramePr>
        <p:xfrm>
          <a:off x="1835696" y="1038225"/>
          <a:ext cx="1152128" cy="746750"/>
        </p:xfrm>
        <a:graphic>
          <a:graphicData uri="http://schemas.openxmlformats.org/presentationml/2006/ole">
            <mc:AlternateContent xmlns:mc="http://schemas.openxmlformats.org/markup-compatibility/2006">
              <mc:Choice xmlns:v="urn:schemas-microsoft-com:vml" Requires="v">
                <p:oleObj spid="_x0000_s48187" name="Equation" r:id="rId3" imgW="1016000" imgH="685800" progId="Equation.DSMT4">
                  <p:embed/>
                </p:oleObj>
              </mc:Choice>
              <mc:Fallback>
                <p:oleObj name="Equation" r:id="rId3" imgW="1016000" imgH="685800" progId="Equation.DSMT4">
                  <p:embed/>
                  <p:pic>
                    <p:nvPicPr>
                      <p:cNvPr id="0" name="Object 4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6" y="1038225"/>
                        <a:ext cx="1152128" cy="746750"/>
                      </a:xfrm>
                      <a:prstGeom prst="rect">
                        <a:avLst/>
                      </a:prstGeom>
                      <a:noFill/>
                    </p:spPr>
                  </p:pic>
                </p:oleObj>
              </mc:Fallback>
            </mc:AlternateContent>
          </a:graphicData>
        </a:graphic>
      </p:graphicFrame>
      <p:graphicFrame>
        <p:nvGraphicFramePr>
          <p:cNvPr id="49" name="Объект 48">
            <a:extLst>
              <a:ext uri="{FF2B5EF4-FFF2-40B4-BE49-F238E27FC236}">
                <a16:creationId xmlns:a16="http://schemas.microsoft.com/office/drawing/2014/main" id="{AB1D7626-4C6F-4179-B8FF-2F61A7B136EB}"/>
              </a:ext>
            </a:extLst>
          </p:cNvPr>
          <p:cNvGraphicFramePr>
            <a:graphicFrameLocks noChangeAspect="1"/>
          </p:cNvGraphicFramePr>
          <p:nvPr>
            <p:extLst>
              <p:ext uri="{D42A27DB-BD31-4B8C-83A1-F6EECF244321}">
                <p14:modId xmlns:p14="http://schemas.microsoft.com/office/powerpoint/2010/main" val="1458237344"/>
              </p:ext>
            </p:extLst>
          </p:nvPr>
        </p:nvGraphicFramePr>
        <p:xfrm>
          <a:off x="4803660" y="1134303"/>
          <a:ext cx="1152128" cy="760839"/>
        </p:xfrm>
        <a:graphic>
          <a:graphicData uri="http://schemas.openxmlformats.org/presentationml/2006/ole">
            <mc:AlternateContent xmlns:mc="http://schemas.openxmlformats.org/markup-compatibility/2006">
              <mc:Choice xmlns:v="urn:schemas-microsoft-com:vml" Requires="v">
                <p:oleObj spid="_x0000_s48188" name="Equation" r:id="rId5" imgW="1016000" imgH="685800" progId="Equation.DSMT4">
                  <p:embed/>
                </p:oleObj>
              </mc:Choice>
              <mc:Fallback>
                <p:oleObj name="Equation" r:id="rId5" imgW="1016000" imgH="685800" progId="Equation.DSMT4">
                  <p:embed/>
                  <p:pic>
                    <p:nvPicPr>
                      <p:cNvPr id="0" name="Object 4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3660" y="1134303"/>
                        <a:ext cx="1152128" cy="760839"/>
                      </a:xfrm>
                      <a:prstGeom prst="rect">
                        <a:avLst/>
                      </a:prstGeom>
                      <a:noFill/>
                    </p:spPr>
                  </p:pic>
                </p:oleObj>
              </mc:Fallback>
            </mc:AlternateContent>
          </a:graphicData>
        </a:graphic>
      </p:graphicFrame>
      <p:graphicFrame>
        <p:nvGraphicFramePr>
          <p:cNvPr id="50" name="Объект 49">
            <a:extLst>
              <a:ext uri="{FF2B5EF4-FFF2-40B4-BE49-F238E27FC236}">
                <a16:creationId xmlns:a16="http://schemas.microsoft.com/office/drawing/2014/main" id="{90D3EEBF-0566-44C2-806C-095D84306A6E}"/>
              </a:ext>
            </a:extLst>
          </p:cNvPr>
          <p:cNvGraphicFramePr>
            <a:graphicFrameLocks noChangeAspect="1"/>
          </p:cNvGraphicFramePr>
          <p:nvPr>
            <p:extLst>
              <p:ext uri="{D42A27DB-BD31-4B8C-83A1-F6EECF244321}">
                <p14:modId xmlns:p14="http://schemas.microsoft.com/office/powerpoint/2010/main" val="2082947467"/>
              </p:ext>
            </p:extLst>
          </p:nvPr>
        </p:nvGraphicFramePr>
        <p:xfrm>
          <a:off x="4319464" y="2813460"/>
          <a:ext cx="2148859" cy="569577"/>
        </p:xfrm>
        <a:graphic>
          <a:graphicData uri="http://schemas.openxmlformats.org/presentationml/2006/ole">
            <mc:AlternateContent xmlns:mc="http://schemas.openxmlformats.org/markup-compatibility/2006">
              <mc:Choice xmlns:v="urn:schemas-microsoft-com:vml" Requires="v">
                <p:oleObj spid="_x0000_s48189" name="Equation" r:id="rId7" imgW="1574800" imgH="419100" progId="Equation.DSMT4">
                  <p:embed/>
                </p:oleObj>
              </mc:Choice>
              <mc:Fallback>
                <p:oleObj name="Equation" r:id="rId7" imgW="1574800" imgH="419100" progId="Equation.DSMT4">
                  <p:embed/>
                  <p:pic>
                    <p:nvPicPr>
                      <p:cNvPr id="0" name="Object 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19464" y="2813460"/>
                        <a:ext cx="2148859" cy="569577"/>
                      </a:xfrm>
                      <a:prstGeom prst="rect">
                        <a:avLst/>
                      </a:prstGeom>
                      <a:noFill/>
                    </p:spPr>
                  </p:pic>
                </p:oleObj>
              </mc:Fallback>
            </mc:AlternateContent>
          </a:graphicData>
        </a:graphic>
      </p:graphicFrame>
      <p:graphicFrame>
        <p:nvGraphicFramePr>
          <p:cNvPr id="51" name="Объект 50">
            <a:extLst>
              <a:ext uri="{FF2B5EF4-FFF2-40B4-BE49-F238E27FC236}">
                <a16:creationId xmlns:a16="http://schemas.microsoft.com/office/drawing/2014/main" id="{B34A32F9-E2ED-4C23-9F2F-BC51A0E9AC87}"/>
              </a:ext>
            </a:extLst>
          </p:cNvPr>
          <p:cNvGraphicFramePr>
            <a:graphicFrameLocks noChangeAspect="1"/>
          </p:cNvGraphicFramePr>
          <p:nvPr>
            <p:extLst>
              <p:ext uri="{D42A27DB-BD31-4B8C-83A1-F6EECF244321}">
                <p14:modId xmlns:p14="http://schemas.microsoft.com/office/powerpoint/2010/main" val="1863709748"/>
              </p:ext>
            </p:extLst>
          </p:nvPr>
        </p:nvGraphicFramePr>
        <p:xfrm>
          <a:off x="224644" y="4226455"/>
          <a:ext cx="2837240" cy="354655"/>
        </p:xfrm>
        <a:graphic>
          <a:graphicData uri="http://schemas.openxmlformats.org/presentationml/2006/ole">
            <mc:AlternateContent xmlns:mc="http://schemas.openxmlformats.org/markup-compatibility/2006">
              <mc:Choice xmlns:v="urn:schemas-microsoft-com:vml" Requires="v">
                <p:oleObj spid="_x0000_s48190" name="Equation" r:id="rId9" imgW="1993900" imgH="228600" progId="Equation.DSMT4">
                  <p:embed/>
                </p:oleObj>
              </mc:Choice>
              <mc:Fallback>
                <p:oleObj name="Equation" r:id="rId9" imgW="1993900" imgH="228600" progId="Equation.DSMT4">
                  <p:embed/>
                  <p:pic>
                    <p:nvPicPr>
                      <p:cNvPr id="0" name="Object 4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4644" y="4226455"/>
                        <a:ext cx="2837240" cy="354655"/>
                      </a:xfrm>
                      <a:prstGeom prst="rect">
                        <a:avLst/>
                      </a:prstGeom>
                      <a:noFill/>
                    </p:spPr>
                  </p:pic>
                </p:oleObj>
              </mc:Fallback>
            </mc:AlternateContent>
          </a:graphicData>
        </a:graphic>
      </p:graphicFrame>
      <p:sp>
        <p:nvSpPr>
          <p:cNvPr id="52" name="Rectangle 50">
            <a:extLst>
              <a:ext uri="{FF2B5EF4-FFF2-40B4-BE49-F238E27FC236}">
                <a16:creationId xmlns:a16="http://schemas.microsoft.com/office/drawing/2014/main" id="{3A86C544-7081-4642-A2F8-78560C6CC57B}"/>
              </a:ext>
            </a:extLst>
          </p:cNvPr>
          <p:cNvSpPr>
            <a:spLocks noChangeArrowheads="1"/>
          </p:cNvSpPr>
          <p:nvPr/>
        </p:nvSpPr>
        <p:spPr bwMode="auto">
          <a:xfrm>
            <a:off x="125760" y="211263"/>
            <a:ext cx="889248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a:ln>
                  <a:noFill/>
                </a:ln>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Зоны отсутствия и повышенного риска будут описываться соответственно следующими системами неравенств:</a:t>
            </a:r>
            <a:endParaRPr kumimoji="0" lang="ru-RU" altLang="ru-RU" sz="2000" b="0" i="0" u="none" strike="noStrike" cap="none" normalizeH="0" baseline="0" dirty="0">
              <a:ln>
                <a:noFill/>
              </a:ln>
              <a:solidFill>
                <a:schemeClr val="accent2"/>
              </a:solidFill>
              <a:effectLst/>
            </a:endParaRPr>
          </a:p>
        </p:txBody>
      </p:sp>
      <p:sp>
        <p:nvSpPr>
          <p:cNvPr id="53" name="Rectangle 51">
            <a:extLst>
              <a:ext uri="{FF2B5EF4-FFF2-40B4-BE49-F238E27FC236}">
                <a16:creationId xmlns:a16="http://schemas.microsoft.com/office/drawing/2014/main" id="{98AFB032-DA76-46EB-B166-99F75BE3F3DD}"/>
              </a:ext>
            </a:extLst>
          </p:cNvPr>
          <p:cNvSpPr>
            <a:spLocks noChangeArrowheads="1"/>
          </p:cNvSpPr>
          <p:nvPr/>
        </p:nvSpPr>
        <p:spPr bwMode="auto">
          <a:xfrm>
            <a:off x="0" y="1123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ru-RU" altLang="ru-RU" sz="1800" b="0" i="0" u="none" strike="noStrike" cap="none" normalizeH="0" baseline="0">
              <a:ln>
                <a:noFill/>
              </a:ln>
              <a:solidFill>
                <a:schemeClr val="tx1"/>
              </a:solidFill>
              <a:effectLst/>
              <a:latin typeface="Arial" panose="020B0604020202020204" pitchFamily="34" charset="0"/>
            </a:endParaRPr>
          </a:p>
        </p:txBody>
      </p:sp>
      <p:sp>
        <p:nvSpPr>
          <p:cNvPr id="54" name="Rectangle 52">
            <a:extLst>
              <a:ext uri="{FF2B5EF4-FFF2-40B4-BE49-F238E27FC236}">
                <a16:creationId xmlns:a16="http://schemas.microsoft.com/office/drawing/2014/main" id="{E4BCC62A-FFFB-47E1-8F4C-FED70D03E6B0}"/>
              </a:ext>
            </a:extLst>
          </p:cNvPr>
          <p:cNvSpPr>
            <a:spLocks noChangeArrowheads="1"/>
          </p:cNvSpPr>
          <p:nvPr/>
        </p:nvSpPr>
        <p:spPr bwMode="auto">
          <a:xfrm>
            <a:off x="224644" y="1937225"/>
            <a:ext cx="8694712"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indent="450850" algn="just" eaLnBrk="0" hangingPunct="0"/>
            <a:r>
              <a:rPr lang="ru-RU" altLang="ru-RU" sz="2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При увеличении спроса равновесная точка А (1,92; 1,42) перешла в равновесную точку В (3,15; 2,65).</a:t>
            </a:r>
          </a:p>
          <a:p>
            <a:pPr indent="450850" algn="just" eaLnBrk="0" hangingPunct="0"/>
            <a:endParaRPr lang="ru-RU" altLang="ru-RU" sz="2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pPr indent="450850" algn="just" eaLnBrk="0" hangingPunct="0"/>
            <a:r>
              <a:rPr lang="ru-RU" altLang="ru-RU" sz="2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Повышение спроса на товар на</a:t>
            </a:r>
          </a:p>
        </p:txBody>
      </p:sp>
      <p:sp>
        <p:nvSpPr>
          <p:cNvPr id="55" name="Rectangle 53">
            <a:extLst>
              <a:ext uri="{FF2B5EF4-FFF2-40B4-BE49-F238E27FC236}">
                <a16:creationId xmlns:a16="http://schemas.microsoft.com/office/drawing/2014/main" id="{1A519E0C-94CB-462A-928B-058C6D1126E7}"/>
              </a:ext>
            </a:extLst>
          </p:cNvPr>
          <p:cNvSpPr>
            <a:spLocks noChangeArrowheads="1"/>
          </p:cNvSpPr>
          <p:nvPr/>
        </p:nvSpPr>
        <p:spPr bwMode="auto">
          <a:xfrm>
            <a:off x="224644" y="2708416"/>
            <a:ext cx="8659327" cy="1421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50000"/>
              </a:lnSpc>
              <a:spcBef>
                <a:spcPct val="0"/>
              </a:spcBef>
              <a:spcAft>
                <a:spcPct val="0"/>
              </a:spcAft>
              <a:buClrTx/>
              <a:buSzTx/>
              <a:buFontTx/>
              <a:buNone/>
              <a:tabLst/>
            </a:pPr>
            <a:r>
              <a:rPr kumimoji="0" lang="ru-RU" altLang="ru-RU" sz="2000" b="0" i="0" u="none" strike="noStrike" cap="none" normalizeH="0" baseline="0" dirty="0">
                <a:ln>
                  <a:noFill/>
                </a:ln>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у.е.</a:t>
            </a:r>
            <a:r>
              <a:rPr kumimoji="0" lang="ru-RU" altLang="ru-RU" sz="2000" b="0" i="0" u="none" strike="noStrike" cap="none" normalizeH="0" baseline="0" dirty="0">
                <a:ln>
                  <a:noFill/>
                </a:ln>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ru-RU" altLang="ru-RU" sz="2000" b="0" i="0" u="none" strike="noStrike" cap="none" normalizeH="0" baseline="0" dirty="0">
                <a:ln>
                  <a:noFill/>
                </a:ln>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приводит к смещению линии спроса D из положения </a:t>
            </a:r>
            <a:r>
              <a:rPr kumimoji="0" lang="en-US" altLang="ru-RU" sz="2000" b="0" i="0" u="none" strike="noStrike" cap="none" normalizeH="0" baseline="0" dirty="0">
                <a:ln>
                  <a:noFill/>
                </a:ln>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ru-RU" altLang="ru-RU" sz="2000" b="0" i="0" u="none" strike="noStrike" cap="none" normalizeH="0" baseline="-30000" dirty="0">
                <a:ln>
                  <a:noFill/>
                </a:ln>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1</a:t>
            </a:r>
            <a:r>
              <a:rPr kumimoji="0" lang="ru-RU" altLang="ru-RU" sz="2000" b="0" i="0" u="none" strike="noStrike" cap="none" normalizeH="0" baseline="0" dirty="0">
                <a:ln>
                  <a:noFill/>
                </a:ln>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в положение D</a:t>
            </a:r>
            <a:r>
              <a:rPr kumimoji="0" lang="ru-RU" altLang="ru-RU" sz="2000" b="0" i="0" u="none" strike="noStrike" cap="none" normalizeH="0" baseline="-30000" dirty="0">
                <a:ln>
                  <a:noFill/>
                </a:ln>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2</a:t>
            </a:r>
            <a:r>
              <a:rPr kumimoji="0" lang="ru-RU" altLang="ru-RU" sz="2000" b="0" i="0" u="none" strike="noStrike" cap="none" normalizeH="0" baseline="0" dirty="0">
                <a:ln>
                  <a:noFill/>
                </a:ln>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Влияние увеличения спроса выражается в повышении рыночной цены равновесия на </a:t>
            </a:r>
            <a:endParaRPr kumimoji="0" lang="ru-RU" altLang="ru-RU" sz="2000" b="0" i="0" u="none" strike="noStrike" cap="none" normalizeH="0" baseline="0" dirty="0">
              <a:ln>
                <a:noFill/>
              </a:ln>
              <a:solidFill>
                <a:schemeClr val="accent2"/>
              </a:solidFill>
              <a:effectLst/>
            </a:endParaRPr>
          </a:p>
        </p:txBody>
      </p:sp>
      <p:sp>
        <p:nvSpPr>
          <p:cNvPr id="58" name="TextBox 57">
            <a:extLst>
              <a:ext uri="{FF2B5EF4-FFF2-40B4-BE49-F238E27FC236}">
                <a16:creationId xmlns:a16="http://schemas.microsoft.com/office/drawing/2014/main" id="{CD6E3806-8789-4CC3-AD3C-B6F4AA895945}"/>
              </a:ext>
            </a:extLst>
          </p:cNvPr>
          <p:cNvSpPr txBox="1"/>
          <p:nvPr/>
        </p:nvSpPr>
        <p:spPr>
          <a:xfrm>
            <a:off x="205733" y="4074237"/>
            <a:ext cx="8828981" cy="2540888"/>
          </a:xfrm>
          <a:prstGeom prst="rect">
            <a:avLst/>
          </a:prstGeom>
          <a:noFill/>
        </p:spPr>
        <p:txBody>
          <a:bodyPr wrap="square">
            <a:spAutoFit/>
          </a:bodyPr>
          <a:lstStyle/>
          <a:p>
            <a:pPr indent="450215" algn="just">
              <a:lnSpc>
                <a:spcPct val="150000"/>
              </a:lnSpc>
              <a:spcAft>
                <a:spcPts val="1000"/>
              </a:spcAft>
            </a:pPr>
            <a:r>
              <a:rPr lang="ru-RU" sz="1800" spc="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у. е., что в свою очередь сокращает риск предприятий оказаться нерентабельными, так как уровень расходов, приходящихся на единицу товара, при этом не увеличивается. В связи с этим, что хорошо видно на рис. 1.9, зона отсутствия риска от роста цены с перемещением рыночного равновесия из точки </a:t>
            </a:r>
            <a:r>
              <a:rPr lang="ru-RU" sz="1800" i="1" spc="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А</a:t>
            </a:r>
            <a:r>
              <a:rPr lang="ru-RU" sz="1800" spc="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в точку </a:t>
            </a:r>
            <a:r>
              <a:rPr lang="ru-RU" sz="1800" i="1" spc="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В</a:t>
            </a:r>
            <a:r>
              <a:rPr lang="ru-RU" sz="1800" spc="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увеличивается, а зона повышенного риска сокращается.</a:t>
            </a:r>
            <a:endParaRPr lang="ru-RU" sz="14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1033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Рисунок 15">
            <a:extLst>
              <a:ext uri="{FF2B5EF4-FFF2-40B4-BE49-F238E27FC236}">
                <a16:creationId xmlns:a16="http://schemas.microsoft.com/office/drawing/2014/main" id="{2972EB06-D2E4-426D-9371-A1E4172A04F7}"/>
              </a:ext>
            </a:extLst>
          </p:cNvPr>
          <p:cNvPicPr>
            <a:picLocks noChangeAspect="1"/>
          </p:cNvPicPr>
          <p:nvPr/>
        </p:nvPicPr>
        <p:blipFill>
          <a:blip r:embed="rId2"/>
          <a:stretch>
            <a:fillRect/>
          </a:stretch>
        </p:blipFill>
        <p:spPr>
          <a:xfrm>
            <a:off x="520664" y="836712"/>
            <a:ext cx="8102671" cy="4649414"/>
          </a:xfrm>
          <a:prstGeom prst="rect">
            <a:avLst/>
          </a:prstGeom>
        </p:spPr>
      </p:pic>
    </p:spTree>
    <p:extLst>
      <p:ext uri="{BB962C8B-B14F-4D97-AF65-F5344CB8AC3E}">
        <p14:creationId xmlns:p14="http://schemas.microsoft.com/office/powerpoint/2010/main" val="3799195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148FDD87-62ED-4DCB-B73E-3EE5F0EF4749}"/>
              </a:ext>
            </a:extLst>
          </p:cNvPr>
          <p:cNvPicPr>
            <a:picLocks noChangeAspect="1"/>
          </p:cNvPicPr>
          <p:nvPr/>
        </p:nvPicPr>
        <p:blipFill rotWithShape="1">
          <a:blip r:embed="rId3">
            <a:extLst>
              <a:ext uri="{28A0092B-C50C-407E-A947-70E740481C1C}">
                <a14:useLocalDpi xmlns:a14="http://schemas.microsoft.com/office/drawing/2010/main" val="0"/>
              </a:ext>
            </a:extLst>
          </a:blip>
          <a:srcRect t="651" b="11150"/>
          <a:stretch/>
        </p:blipFill>
        <p:spPr>
          <a:xfrm>
            <a:off x="611560" y="1052736"/>
            <a:ext cx="5497893" cy="5118816"/>
          </a:xfrm>
          <a:prstGeom prst="rect">
            <a:avLst/>
          </a:prstGeom>
        </p:spPr>
      </p:pic>
      <p:sp>
        <p:nvSpPr>
          <p:cNvPr id="4" name="Прямоугольник 3">
            <a:extLst>
              <a:ext uri="{FF2B5EF4-FFF2-40B4-BE49-F238E27FC236}">
                <a16:creationId xmlns:a16="http://schemas.microsoft.com/office/drawing/2014/main" id="{1F5DA14A-22BB-40BB-B120-E422660909A2}"/>
              </a:ext>
            </a:extLst>
          </p:cNvPr>
          <p:cNvSpPr/>
          <p:nvPr/>
        </p:nvSpPr>
        <p:spPr>
          <a:xfrm>
            <a:off x="107504" y="214330"/>
            <a:ext cx="9144000" cy="400110"/>
          </a:xfrm>
          <a:prstGeom prst="rect">
            <a:avLst/>
          </a:prstGeom>
        </p:spPr>
        <p:txBody>
          <a:bodyPr wrap="square">
            <a:spAutoFit/>
          </a:bodyPr>
          <a:lstStyle/>
          <a:p>
            <a:pPr algn="ctr"/>
            <a:r>
              <a:rPr lang="ru-RU" sz="2000" b="1" spc="100" dirty="0">
                <a:solidFill>
                  <a:schemeClr val="accent2"/>
                </a:solidFill>
                <a:latin typeface="Times New Roman" panose="02020603050405020304" pitchFamily="18" charset="0"/>
                <a:ea typeface="Calibri" panose="020F0502020204030204" pitchFamily="34" charset="0"/>
              </a:rPr>
              <a:t>Влияние уменьшения предложения на уровень коммерческого риска </a:t>
            </a:r>
            <a:endParaRPr lang="ru-RU" sz="2000" b="1" dirty="0">
              <a:solidFill>
                <a:schemeClr val="accent2"/>
              </a:solidFill>
            </a:endParaRPr>
          </a:p>
        </p:txBody>
      </p:sp>
      <p:sp>
        <p:nvSpPr>
          <p:cNvPr id="5" name="Прямоугольник 4">
            <a:extLst>
              <a:ext uri="{FF2B5EF4-FFF2-40B4-BE49-F238E27FC236}">
                <a16:creationId xmlns:a16="http://schemas.microsoft.com/office/drawing/2014/main" id="{2A90DB96-7DA1-454B-8886-1B546537AD75}"/>
              </a:ext>
            </a:extLst>
          </p:cNvPr>
          <p:cNvSpPr/>
          <p:nvPr/>
        </p:nvSpPr>
        <p:spPr>
          <a:xfrm>
            <a:off x="6516216" y="1672574"/>
            <a:ext cx="1346844" cy="369332"/>
          </a:xfrm>
          <a:prstGeom prst="rect">
            <a:avLst/>
          </a:prstGeom>
        </p:spPr>
        <p:txBody>
          <a:bodyPr wrap="none">
            <a:spAutoFit/>
          </a:bodyPr>
          <a:lstStyle/>
          <a:p>
            <a:r>
              <a:rPr lang="ru-RU" i="1" spc="100" dirty="0">
                <a:solidFill>
                  <a:schemeClr val="accent2"/>
                </a:solidFill>
                <a:latin typeface="Times New Roman" panose="02020603050405020304" pitchFamily="18" charset="0"/>
                <a:ea typeface="Calibri" panose="020F0502020204030204" pitchFamily="34" charset="0"/>
              </a:rPr>
              <a:t>S</a:t>
            </a:r>
            <a:r>
              <a:rPr lang="ru-RU" spc="100" dirty="0">
                <a:solidFill>
                  <a:schemeClr val="accent2"/>
                </a:solidFill>
                <a:latin typeface="Times New Roman" panose="02020603050405020304" pitchFamily="18" charset="0"/>
                <a:ea typeface="Calibri" panose="020F0502020204030204" pitchFamily="34" charset="0"/>
              </a:rPr>
              <a:t> = </a:t>
            </a:r>
            <a:r>
              <a:rPr lang="ru-RU" i="1" spc="100" dirty="0">
                <a:solidFill>
                  <a:schemeClr val="accent2"/>
                </a:solidFill>
                <a:latin typeface="Times New Roman" panose="02020603050405020304" pitchFamily="18" charset="0"/>
                <a:ea typeface="Calibri" panose="020F0502020204030204" pitchFamily="34" charset="0"/>
              </a:rPr>
              <a:t>Р</a:t>
            </a:r>
            <a:r>
              <a:rPr lang="ru-RU" spc="100" dirty="0">
                <a:solidFill>
                  <a:schemeClr val="accent2"/>
                </a:solidFill>
                <a:latin typeface="Times New Roman" panose="02020603050405020304" pitchFamily="18" charset="0"/>
                <a:ea typeface="Calibri" panose="020F0502020204030204" pitchFamily="34" charset="0"/>
              </a:rPr>
              <a:t> – 1,5</a:t>
            </a:r>
            <a:endParaRPr lang="ru-RU" dirty="0">
              <a:solidFill>
                <a:schemeClr val="accent2"/>
              </a:solidFill>
            </a:endParaRPr>
          </a:p>
        </p:txBody>
      </p:sp>
      <p:sp>
        <p:nvSpPr>
          <p:cNvPr id="6" name="Прямоугольник 5">
            <a:extLst>
              <a:ext uri="{FF2B5EF4-FFF2-40B4-BE49-F238E27FC236}">
                <a16:creationId xmlns:a16="http://schemas.microsoft.com/office/drawing/2014/main" id="{239E0C38-4F98-4399-9CD2-78169D4EADB4}"/>
              </a:ext>
            </a:extLst>
          </p:cNvPr>
          <p:cNvSpPr/>
          <p:nvPr/>
        </p:nvSpPr>
        <p:spPr>
          <a:xfrm>
            <a:off x="6516216" y="1196752"/>
            <a:ext cx="1646605" cy="369332"/>
          </a:xfrm>
          <a:prstGeom prst="rect">
            <a:avLst/>
          </a:prstGeom>
        </p:spPr>
        <p:txBody>
          <a:bodyPr wrap="none">
            <a:spAutoFit/>
          </a:bodyPr>
          <a:lstStyle/>
          <a:p>
            <a:r>
              <a:rPr lang="en-US" i="1" spc="100" dirty="0">
                <a:solidFill>
                  <a:schemeClr val="accent2"/>
                </a:solidFill>
                <a:latin typeface="Times New Roman" panose="02020603050405020304" pitchFamily="18" charset="0"/>
                <a:ea typeface="Calibri" panose="020F0502020204030204" pitchFamily="34" charset="0"/>
              </a:rPr>
              <a:t>B </a:t>
            </a:r>
            <a:r>
              <a:rPr lang="ru-RU" spc="100" dirty="0">
                <a:solidFill>
                  <a:schemeClr val="accent2"/>
                </a:solidFill>
                <a:latin typeface="Times New Roman" panose="02020603050405020304" pitchFamily="18" charset="0"/>
                <a:ea typeface="Calibri" panose="020F0502020204030204" pitchFamily="34" charset="0"/>
              </a:rPr>
              <a:t>(3,15; 2,65)</a:t>
            </a:r>
            <a:endParaRPr lang="ru-RU" dirty="0">
              <a:solidFill>
                <a:schemeClr val="accent2"/>
              </a:solidFill>
            </a:endParaRPr>
          </a:p>
        </p:txBody>
      </p:sp>
      <p:sp>
        <p:nvSpPr>
          <p:cNvPr id="7" name="Прямоугольник 6">
            <a:extLst>
              <a:ext uri="{FF2B5EF4-FFF2-40B4-BE49-F238E27FC236}">
                <a16:creationId xmlns:a16="http://schemas.microsoft.com/office/drawing/2014/main" id="{7145E529-B149-4FF0-8091-F26178C61BD5}"/>
              </a:ext>
            </a:extLst>
          </p:cNvPr>
          <p:cNvSpPr/>
          <p:nvPr/>
        </p:nvSpPr>
        <p:spPr>
          <a:xfrm>
            <a:off x="6516216" y="2148396"/>
            <a:ext cx="1659429" cy="369332"/>
          </a:xfrm>
          <a:prstGeom prst="rect">
            <a:avLst/>
          </a:prstGeom>
        </p:spPr>
        <p:txBody>
          <a:bodyPr wrap="none">
            <a:spAutoFit/>
          </a:bodyPr>
          <a:lstStyle/>
          <a:p>
            <a:r>
              <a:rPr lang="ru-RU" i="1" spc="100" dirty="0">
                <a:solidFill>
                  <a:schemeClr val="accent2"/>
                </a:solidFill>
                <a:latin typeface="Times New Roman" panose="02020603050405020304" pitchFamily="18" charset="0"/>
                <a:ea typeface="Calibri" panose="020F0502020204030204" pitchFamily="34" charset="0"/>
              </a:rPr>
              <a:t>С</a:t>
            </a:r>
            <a:r>
              <a:rPr lang="ru-RU" spc="100" dirty="0">
                <a:solidFill>
                  <a:schemeClr val="accent2"/>
                </a:solidFill>
                <a:latin typeface="Times New Roman" panose="02020603050405020304" pitchFamily="18" charset="0"/>
                <a:ea typeface="Calibri" panose="020F0502020204030204" pitchFamily="34" charset="0"/>
              </a:rPr>
              <a:t> (2,63; 4,13)</a:t>
            </a:r>
            <a:endParaRPr lang="ru-RU" dirty="0">
              <a:solidFill>
                <a:schemeClr val="accent2"/>
              </a:solidFill>
            </a:endParaRPr>
          </a:p>
        </p:txBody>
      </p:sp>
      <p:graphicFrame>
        <p:nvGraphicFramePr>
          <p:cNvPr id="8" name="Объект 7">
            <a:extLst>
              <a:ext uri="{FF2B5EF4-FFF2-40B4-BE49-F238E27FC236}">
                <a16:creationId xmlns:a16="http://schemas.microsoft.com/office/drawing/2014/main" id="{4128D7E6-BDF6-4837-9795-A7A588001D76}"/>
              </a:ext>
            </a:extLst>
          </p:cNvPr>
          <p:cNvGraphicFramePr>
            <a:graphicFrameLocks noChangeAspect="1"/>
          </p:cNvGraphicFramePr>
          <p:nvPr>
            <p:extLst>
              <p:ext uri="{D42A27DB-BD31-4B8C-83A1-F6EECF244321}">
                <p14:modId xmlns:p14="http://schemas.microsoft.com/office/powerpoint/2010/main" val="651970901"/>
              </p:ext>
            </p:extLst>
          </p:nvPr>
        </p:nvGraphicFramePr>
        <p:xfrm>
          <a:off x="6109453" y="2746104"/>
          <a:ext cx="2818823" cy="319112"/>
        </p:xfrm>
        <a:graphic>
          <a:graphicData uri="http://schemas.openxmlformats.org/presentationml/2006/ole">
            <mc:AlternateContent xmlns:mc="http://schemas.openxmlformats.org/markup-compatibility/2006">
              <mc:Choice xmlns:v="urn:schemas-microsoft-com:vml" Requires="v">
                <p:oleObj spid="_x0000_s46106" name="Equation" r:id="rId4" imgW="2019240" imgH="228600" progId="Equation.DSMT4">
                  <p:embed/>
                </p:oleObj>
              </mc:Choice>
              <mc:Fallback>
                <p:oleObj name="Equation" r:id="rId4" imgW="2019240" imgH="228600" progId="Equation.DSMT4">
                  <p:embed/>
                  <p:pic>
                    <p:nvPicPr>
                      <p:cNvPr id="0" name=""/>
                      <p:cNvPicPr/>
                      <p:nvPr/>
                    </p:nvPicPr>
                    <p:blipFill>
                      <a:blip r:embed="rId5"/>
                      <a:stretch>
                        <a:fillRect/>
                      </a:stretch>
                    </p:blipFill>
                    <p:spPr>
                      <a:xfrm>
                        <a:off x="6109453" y="2746104"/>
                        <a:ext cx="2818823" cy="319112"/>
                      </a:xfrm>
                      <a:prstGeom prst="rect">
                        <a:avLst/>
                      </a:prstGeom>
                    </p:spPr>
                  </p:pic>
                </p:oleObj>
              </mc:Fallback>
            </mc:AlternateContent>
          </a:graphicData>
        </a:graphic>
      </p:graphicFrame>
      <p:graphicFrame>
        <p:nvGraphicFramePr>
          <p:cNvPr id="9" name="Объект 8">
            <a:extLst>
              <a:ext uri="{FF2B5EF4-FFF2-40B4-BE49-F238E27FC236}">
                <a16:creationId xmlns:a16="http://schemas.microsoft.com/office/drawing/2014/main" id="{586C74BC-4409-478A-8C27-1F0C49BE6BAB}"/>
              </a:ext>
            </a:extLst>
          </p:cNvPr>
          <p:cNvGraphicFramePr>
            <a:graphicFrameLocks noChangeAspect="1"/>
          </p:cNvGraphicFramePr>
          <p:nvPr>
            <p:extLst>
              <p:ext uri="{D42A27DB-BD31-4B8C-83A1-F6EECF244321}">
                <p14:modId xmlns:p14="http://schemas.microsoft.com/office/powerpoint/2010/main" val="298664750"/>
              </p:ext>
            </p:extLst>
          </p:nvPr>
        </p:nvGraphicFramePr>
        <p:xfrm>
          <a:off x="6109453" y="3179292"/>
          <a:ext cx="2854280" cy="319112"/>
        </p:xfrm>
        <a:graphic>
          <a:graphicData uri="http://schemas.openxmlformats.org/presentationml/2006/ole">
            <mc:AlternateContent xmlns:mc="http://schemas.openxmlformats.org/markup-compatibility/2006">
              <mc:Choice xmlns:v="urn:schemas-microsoft-com:vml" Requires="v">
                <p:oleObj spid="_x0000_s46107" name="Equation" r:id="rId6" imgW="2044440" imgH="228600" progId="Equation.DSMT4">
                  <p:embed/>
                </p:oleObj>
              </mc:Choice>
              <mc:Fallback>
                <p:oleObj name="Equation" r:id="rId6" imgW="2044440" imgH="228600" progId="Equation.DSMT4">
                  <p:embed/>
                  <p:pic>
                    <p:nvPicPr>
                      <p:cNvPr id="0" name=""/>
                      <p:cNvPicPr/>
                      <p:nvPr/>
                    </p:nvPicPr>
                    <p:blipFill>
                      <a:blip r:embed="rId7"/>
                      <a:stretch>
                        <a:fillRect/>
                      </a:stretch>
                    </p:blipFill>
                    <p:spPr>
                      <a:xfrm>
                        <a:off x="6109453" y="3179292"/>
                        <a:ext cx="2854280" cy="319112"/>
                      </a:xfrm>
                      <a:prstGeom prst="rect">
                        <a:avLst/>
                      </a:prstGeom>
                    </p:spPr>
                  </p:pic>
                </p:oleObj>
              </mc:Fallback>
            </mc:AlternateContent>
          </a:graphicData>
        </a:graphic>
      </p:graphicFrame>
    </p:spTree>
    <p:extLst>
      <p:ext uri="{BB962C8B-B14F-4D97-AF65-F5344CB8AC3E}">
        <p14:creationId xmlns:p14="http://schemas.microsoft.com/office/powerpoint/2010/main" val="2625261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DF334F-8AFC-4A86-A482-BCFF588D4702}"/>
              </a:ext>
            </a:extLst>
          </p:cNvPr>
          <p:cNvSpPr txBox="1"/>
          <p:nvPr/>
        </p:nvSpPr>
        <p:spPr>
          <a:xfrm>
            <a:off x="215516" y="1052736"/>
            <a:ext cx="8712968" cy="4202882"/>
          </a:xfrm>
          <a:prstGeom prst="rect">
            <a:avLst/>
          </a:prstGeom>
          <a:noFill/>
        </p:spPr>
        <p:txBody>
          <a:bodyPr wrap="square">
            <a:spAutoFit/>
          </a:bodyPr>
          <a:lstStyle/>
          <a:p>
            <a:pPr indent="450215" algn="just">
              <a:lnSpc>
                <a:spcPct val="150000"/>
              </a:lnSpc>
              <a:spcAft>
                <a:spcPts val="1000"/>
              </a:spcAft>
            </a:pPr>
            <a:r>
              <a:rPr lang="ru-RU" spc="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Понижение предложения товара приводит к уменьшению риска, связанного с его реализацией, и к увеличению его цены. Покупатели отвечают на рост цены уменьшением объема спроса. Рынок на новую более высокую цену равновесия отвечает уменьшением спроса на товар в соответствие с готовностью покупателя платить. Несмотря на то, что при более высокой цене покупатели вынуждены приобретать меньше товара, фактор падения предложения все же оказывает влияние, ограничивающее коммерческий риск, поскольку равновесие спроса и предложения при более высокой цене дает больше гарантий на увеличение прибыли компаниям, участвующим на рынке.</a:t>
            </a:r>
            <a:endParaRPr lang="ru-RU" sz="14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3394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D0B245-F12D-45EB-BBCD-EEE9B063CC99}"/>
              </a:ext>
            </a:extLst>
          </p:cNvPr>
          <p:cNvSpPr txBox="1"/>
          <p:nvPr/>
        </p:nvSpPr>
        <p:spPr>
          <a:xfrm>
            <a:off x="467544" y="1556792"/>
            <a:ext cx="8424936" cy="3371885"/>
          </a:xfrm>
          <a:prstGeom prst="rect">
            <a:avLst/>
          </a:prstGeom>
          <a:noFill/>
        </p:spPr>
        <p:txBody>
          <a:bodyPr wrap="square">
            <a:spAutoFit/>
          </a:bodyPr>
          <a:lstStyle/>
          <a:p>
            <a:pPr indent="450215" algn="just">
              <a:lnSpc>
                <a:spcPct val="150000"/>
              </a:lnSpc>
              <a:spcAft>
                <a:spcPts val="1000"/>
              </a:spcAft>
            </a:pPr>
            <a:r>
              <a:rPr lang="ru-RU" sz="1800" spc="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Повышение предложения товара приводит к противоположному результату. Нели цена равновесия не уменьшится в ответ на рост предложения, то будет избыток товара на рынке, а это увеличивает коммерческий риск. Понижение цены на товар вызовет повышение объема спроса, что увеличивает зону повышенного риска. Следовательно, достигая рыночного равновесия при меньшей цене, хотя и большем спросе, обусловленном снижением цены, обстоятельства формируют условия большего риска.</a:t>
            </a:r>
            <a:endParaRPr lang="ru-RU" sz="14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2065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B7EF2FE4-B511-49DE-AD38-B73D21B9BC57}"/>
              </a:ext>
            </a:extLst>
          </p:cNvPr>
          <p:cNvPicPr>
            <a:picLocks noChangeAspect="1"/>
          </p:cNvPicPr>
          <p:nvPr/>
        </p:nvPicPr>
        <p:blipFill rotWithShape="1">
          <a:blip r:embed="rId3">
            <a:extLst>
              <a:ext uri="{28A0092B-C50C-407E-A947-70E740481C1C}">
                <a14:useLocalDpi xmlns:a14="http://schemas.microsoft.com/office/drawing/2010/main" val="0"/>
              </a:ext>
            </a:extLst>
          </a:blip>
          <a:srcRect l="965" r="2670" b="7140"/>
          <a:stretch/>
        </p:blipFill>
        <p:spPr>
          <a:xfrm>
            <a:off x="155762" y="539895"/>
            <a:ext cx="5968469" cy="4722367"/>
          </a:xfrm>
          <a:prstGeom prst="rect">
            <a:avLst/>
          </a:prstGeom>
        </p:spPr>
      </p:pic>
      <p:sp>
        <p:nvSpPr>
          <p:cNvPr id="7" name="Прямоугольник 6">
            <a:extLst>
              <a:ext uri="{FF2B5EF4-FFF2-40B4-BE49-F238E27FC236}">
                <a16:creationId xmlns:a16="http://schemas.microsoft.com/office/drawing/2014/main" id="{DAE9B759-3520-488D-AA0B-E8FAB47E8A1B}"/>
              </a:ext>
            </a:extLst>
          </p:cNvPr>
          <p:cNvSpPr/>
          <p:nvPr/>
        </p:nvSpPr>
        <p:spPr>
          <a:xfrm>
            <a:off x="2202896" y="112627"/>
            <a:ext cx="4853380" cy="400110"/>
          </a:xfrm>
          <a:prstGeom prst="rect">
            <a:avLst/>
          </a:prstGeom>
        </p:spPr>
        <p:txBody>
          <a:bodyPr wrap="none">
            <a:spAutoFit/>
          </a:bodyPr>
          <a:lstStyle/>
          <a:p>
            <a:r>
              <a:rPr lang="ru-RU" sz="2000" b="1" spc="100" dirty="0">
                <a:solidFill>
                  <a:schemeClr val="accent2"/>
                </a:solidFill>
                <a:latin typeface="Times New Roman" panose="02020603050405020304" pitchFamily="18" charset="0"/>
                <a:ea typeface="Calibri" panose="020F0502020204030204" pitchFamily="34" charset="0"/>
              </a:rPr>
              <a:t>Зависимости спроса от предложения</a:t>
            </a:r>
            <a:endParaRPr lang="ru-RU" sz="2000" b="1" dirty="0">
              <a:solidFill>
                <a:schemeClr val="accent2"/>
              </a:solidFill>
            </a:endParaRPr>
          </a:p>
        </p:txBody>
      </p:sp>
      <p:graphicFrame>
        <p:nvGraphicFramePr>
          <p:cNvPr id="9" name="Объект 8">
            <a:extLst>
              <a:ext uri="{FF2B5EF4-FFF2-40B4-BE49-F238E27FC236}">
                <a16:creationId xmlns:a16="http://schemas.microsoft.com/office/drawing/2014/main" id="{38164A8C-4402-45C1-94B6-53AD07C01E5F}"/>
              </a:ext>
            </a:extLst>
          </p:cNvPr>
          <p:cNvGraphicFramePr>
            <a:graphicFrameLocks noChangeAspect="1"/>
          </p:cNvGraphicFramePr>
          <p:nvPr>
            <p:extLst>
              <p:ext uri="{D42A27DB-BD31-4B8C-83A1-F6EECF244321}">
                <p14:modId xmlns:p14="http://schemas.microsoft.com/office/powerpoint/2010/main" val="2032042573"/>
              </p:ext>
            </p:extLst>
          </p:nvPr>
        </p:nvGraphicFramePr>
        <p:xfrm>
          <a:off x="1079560" y="769675"/>
          <a:ext cx="1044540" cy="335745"/>
        </p:xfrm>
        <a:graphic>
          <a:graphicData uri="http://schemas.openxmlformats.org/presentationml/2006/ole">
            <mc:AlternateContent xmlns:mc="http://schemas.openxmlformats.org/markup-compatibility/2006">
              <mc:Choice xmlns:v="urn:schemas-microsoft-com:vml" Requires="v">
                <p:oleObj spid="_x0000_s47159" name="Equation" r:id="rId4" imgW="711000" imgH="228600" progId="Equation.DSMT4">
                  <p:embed/>
                </p:oleObj>
              </mc:Choice>
              <mc:Fallback>
                <p:oleObj name="Equation" r:id="rId4" imgW="711000" imgH="228600" progId="Equation.DSMT4">
                  <p:embed/>
                  <p:pic>
                    <p:nvPicPr>
                      <p:cNvPr id="0" name=""/>
                      <p:cNvPicPr/>
                      <p:nvPr/>
                    </p:nvPicPr>
                    <p:blipFill>
                      <a:blip r:embed="rId5"/>
                      <a:stretch>
                        <a:fillRect/>
                      </a:stretch>
                    </p:blipFill>
                    <p:spPr>
                      <a:xfrm>
                        <a:off x="1079560" y="769675"/>
                        <a:ext cx="1044540" cy="335745"/>
                      </a:xfrm>
                      <a:prstGeom prst="rect">
                        <a:avLst/>
                      </a:prstGeom>
                    </p:spPr>
                  </p:pic>
                </p:oleObj>
              </mc:Fallback>
            </mc:AlternateContent>
          </a:graphicData>
        </a:graphic>
      </p:graphicFrame>
      <p:grpSp>
        <p:nvGrpSpPr>
          <p:cNvPr id="4" name="Группа 3">
            <a:extLst>
              <a:ext uri="{FF2B5EF4-FFF2-40B4-BE49-F238E27FC236}">
                <a16:creationId xmlns:a16="http://schemas.microsoft.com/office/drawing/2014/main" id="{458B2FDF-1B0E-4B8F-BB6F-281E2546B4F5}"/>
              </a:ext>
            </a:extLst>
          </p:cNvPr>
          <p:cNvGrpSpPr/>
          <p:nvPr/>
        </p:nvGrpSpPr>
        <p:grpSpPr>
          <a:xfrm>
            <a:off x="5081682" y="1072939"/>
            <a:ext cx="4062318" cy="933450"/>
            <a:chOff x="4908219" y="979488"/>
            <a:chExt cx="4062318" cy="933450"/>
          </a:xfrm>
        </p:grpSpPr>
        <p:graphicFrame>
          <p:nvGraphicFramePr>
            <p:cNvPr id="10" name="Объект 9">
              <a:extLst>
                <a:ext uri="{FF2B5EF4-FFF2-40B4-BE49-F238E27FC236}">
                  <a16:creationId xmlns:a16="http://schemas.microsoft.com/office/drawing/2014/main" id="{9DBA68A9-87ED-48C5-B4C3-CA0B70C2EC30}"/>
                </a:ext>
              </a:extLst>
            </p:cNvPr>
            <p:cNvGraphicFramePr>
              <a:graphicFrameLocks noChangeAspect="1"/>
            </p:cNvGraphicFramePr>
            <p:nvPr>
              <p:extLst>
                <p:ext uri="{D42A27DB-BD31-4B8C-83A1-F6EECF244321}">
                  <p14:modId xmlns:p14="http://schemas.microsoft.com/office/powerpoint/2010/main" val="2559771058"/>
                </p:ext>
              </p:extLst>
            </p:nvPr>
          </p:nvGraphicFramePr>
          <p:xfrm>
            <a:off x="6197600" y="979488"/>
            <a:ext cx="1468438" cy="933450"/>
          </p:xfrm>
          <a:graphic>
            <a:graphicData uri="http://schemas.openxmlformats.org/presentationml/2006/ole">
              <mc:AlternateContent xmlns:mc="http://schemas.openxmlformats.org/markup-compatibility/2006">
                <mc:Choice xmlns:v="urn:schemas-microsoft-com:vml" Requires="v">
                  <p:oleObj spid="_x0000_s47160" name="Equation" r:id="rId6" imgW="1218960" imgH="774360" progId="Equation.DSMT4">
                    <p:embed/>
                  </p:oleObj>
                </mc:Choice>
                <mc:Fallback>
                  <p:oleObj name="Equation" r:id="rId6" imgW="1218960" imgH="774360" progId="Equation.DSMT4">
                    <p:embed/>
                    <p:pic>
                      <p:nvPicPr>
                        <p:cNvPr id="6" name="Объект 5">
                          <a:extLst>
                            <a:ext uri="{FF2B5EF4-FFF2-40B4-BE49-F238E27FC236}">
                              <a16:creationId xmlns:a16="http://schemas.microsoft.com/office/drawing/2014/main" id="{3DFD9B87-AFA2-4E7D-B614-789B72012676}"/>
                            </a:ext>
                          </a:extLst>
                        </p:cNvPr>
                        <p:cNvPicPr/>
                        <p:nvPr/>
                      </p:nvPicPr>
                      <p:blipFill>
                        <a:blip r:embed="rId7"/>
                        <a:stretch>
                          <a:fillRect/>
                        </a:stretch>
                      </p:blipFill>
                      <p:spPr>
                        <a:xfrm>
                          <a:off x="6197600" y="979488"/>
                          <a:ext cx="1468438" cy="933450"/>
                        </a:xfrm>
                        <a:prstGeom prst="rect">
                          <a:avLst/>
                        </a:prstGeom>
                      </p:spPr>
                    </p:pic>
                  </p:oleObj>
                </mc:Fallback>
              </mc:AlternateContent>
            </a:graphicData>
          </a:graphic>
        </p:graphicFrame>
        <p:graphicFrame>
          <p:nvGraphicFramePr>
            <p:cNvPr id="11" name="Объект 10">
              <a:extLst>
                <a:ext uri="{FF2B5EF4-FFF2-40B4-BE49-F238E27FC236}">
                  <a16:creationId xmlns:a16="http://schemas.microsoft.com/office/drawing/2014/main" id="{EE8BC038-1610-41A6-B254-B961F4C0BE2A}"/>
                </a:ext>
              </a:extLst>
            </p:cNvPr>
            <p:cNvGraphicFramePr>
              <a:graphicFrameLocks noChangeAspect="1"/>
            </p:cNvGraphicFramePr>
            <p:nvPr>
              <p:extLst>
                <p:ext uri="{D42A27DB-BD31-4B8C-83A1-F6EECF244321}">
                  <p14:modId xmlns:p14="http://schemas.microsoft.com/office/powerpoint/2010/main" val="954354776"/>
                </p:ext>
              </p:extLst>
            </p:nvPr>
          </p:nvGraphicFramePr>
          <p:xfrm>
            <a:off x="7746401" y="1144153"/>
            <a:ext cx="1224136" cy="604119"/>
          </p:xfrm>
          <a:graphic>
            <a:graphicData uri="http://schemas.openxmlformats.org/presentationml/2006/ole">
              <mc:AlternateContent xmlns:mc="http://schemas.openxmlformats.org/markup-compatibility/2006">
                <mc:Choice xmlns:v="urn:schemas-microsoft-com:vml" Requires="v">
                  <p:oleObj spid="_x0000_s47161" name="Equation" r:id="rId8" imgW="977760" imgH="482400" progId="Equation.DSMT4">
                    <p:embed/>
                  </p:oleObj>
                </mc:Choice>
                <mc:Fallback>
                  <p:oleObj name="Equation" r:id="rId8" imgW="977760" imgH="482400" progId="Equation.DSMT4">
                    <p:embed/>
                    <p:pic>
                      <p:nvPicPr>
                        <p:cNvPr id="0" name=""/>
                        <p:cNvPicPr/>
                        <p:nvPr/>
                      </p:nvPicPr>
                      <p:blipFill>
                        <a:blip r:embed="rId9"/>
                        <a:stretch>
                          <a:fillRect/>
                        </a:stretch>
                      </p:blipFill>
                      <p:spPr>
                        <a:xfrm>
                          <a:off x="7746401" y="1144153"/>
                          <a:ext cx="1224136" cy="604119"/>
                        </a:xfrm>
                        <a:prstGeom prst="rect">
                          <a:avLst/>
                        </a:prstGeom>
                      </p:spPr>
                    </p:pic>
                  </p:oleObj>
                </mc:Fallback>
              </mc:AlternateContent>
            </a:graphicData>
          </a:graphic>
        </p:graphicFrame>
        <p:sp>
          <p:nvSpPr>
            <p:cNvPr id="2" name="Прямоугольник 1">
              <a:extLst>
                <a:ext uri="{FF2B5EF4-FFF2-40B4-BE49-F238E27FC236}">
                  <a16:creationId xmlns:a16="http://schemas.microsoft.com/office/drawing/2014/main" id="{17563B08-2AA2-4183-9D72-3217D03AC722}"/>
                </a:ext>
              </a:extLst>
            </p:cNvPr>
            <p:cNvSpPr/>
            <p:nvPr/>
          </p:nvSpPr>
          <p:spPr>
            <a:xfrm>
              <a:off x="4908219" y="1261550"/>
              <a:ext cx="1244443" cy="369332"/>
            </a:xfrm>
            <a:prstGeom prst="rect">
              <a:avLst/>
            </a:prstGeom>
          </p:spPr>
          <p:txBody>
            <a:bodyPr wrap="none">
              <a:spAutoFit/>
            </a:bodyPr>
            <a:lstStyle/>
            <a:p>
              <a:r>
                <a:rPr lang="ru-RU" spc="100" dirty="0">
                  <a:solidFill>
                    <a:schemeClr val="accent2"/>
                  </a:solidFill>
                  <a:latin typeface="Times New Roman" panose="02020603050405020304" pitchFamily="18" charset="0"/>
                  <a:ea typeface="Calibri" panose="020F0502020204030204" pitchFamily="34" charset="0"/>
                </a:rPr>
                <a:t>Кривая 1:</a:t>
              </a:r>
              <a:endParaRPr lang="ru-RU" dirty="0"/>
            </a:p>
          </p:txBody>
        </p:sp>
      </p:grpSp>
      <p:grpSp>
        <p:nvGrpSpPr>
          <p:cNvPr id="13" name="Группа 12">
            <a:extLst>
              <a:ext uri="{FF2B5EF4-FFF2-40B4-BE49-F238E27FC236}">
                <a16:creationId xmlns:a16="http://schemas.microsoft.com/office/drawing/2014/main" id="{0585293B-6AAF-4CE6-AA66-62260FDD9535}"/>
              </a:ext>
            </a:extLst>
          </p:cNvPr>
          <p:cNvGrpSpPr/>
          <p:nvPr/>
        </p:nvGrpSpPr>
        <p:grpSpPr>
          <a:xfrm>
            <a:off x="5081682" y="2223719"/>
            <a:ext cx="3859544" cy="933450"/>
            <a:chOff x="4908219" y="979491"/>
            <a:chExt cx="3859544" cy="933450"/>
          </a:xfrm>
        </p:grpSpPr>
        <p:graphicFrame>
          <p:nvGraphicFramePr>
            <p:cNvPr id="14" name="Объект 13">
              <a:extLst>
                <a:ext uri="{FF2B5EF4-FFF2-40B4-BE49-F238E27FC236}">
                  <a16:creationId xmlns:a16="http://schemas.microsoft.com/office/drawing/2014/main" id="{651559EA-D8C3-490E-8606-D0E65D6596D9}"/>
                </a:ext>
              </a:extLst>
            </p:cNvPr>
            <p:cNvGraphicFramePr>
              <a:graphicFrameLocks noChangeAspect="1"/>
            </p:cNvGraphicFramePr>
            <p:nvPr>
              <p:extLst>
                <p:ext uri="{D42A27DB-BD31-4B8C-83A1-F6EECF244321}">
                  <p14:modId xmlns:p14="http://schemas.microsoft.com/office/powerpoint/2010/main" val="898561674"/>
                </p:ext>
              </p:extLst>
            </p:nvPr>
          </p:nvGraphicFramePr>
          <p:xfrm>
            <a:off x="6197600" y="979491"/>
            <a:ext cx="2570163" cy="933450"/>
          </p:xfrm>
          <a:graphic>
            <a:graphicData uri="http://schemas.openxmlformats.org/presentationml/2006/ole">
              <mc:AlternateContent xmlns:mc="http://schemas.openxmlformats.org/markup-compatibility/2006">
                <mc:Choice xmlns:v="urn:schemas-microsoft-com:vml" Requires="v">
                  <p:oleObj spid="_x0000_s47162" name="Equation" r:id="rId10" imgW="2133360" imgH="774360" progId="Equation.DSMT4">
                    <p:embed/>
                  </p:oleObj>
                </mc:Choice>
                <mc:Fallback>
                  <p:oleObj name="Equation" r:id="rId10" imgW="2133360" imgH="774360" progId="Equation.DSMT4">
                    <p:embed/>
                    <p:pic>
                      <p:nvPicPr>
                        <p:cNvPr id="10" name="Объект 9">
                          <a:extLst>
                            <a:ext uri="{FF2B5EF4-FFF2-40B4-BE49-F238E27FC236}">
                              <a16:creationId xmlns:a16="http://schemas.microsoft.com/office/drawing/2014/main" id="{9DBA68A9-87ED-48C5-B4C3-CA0B70C2EC30}"/>
                            </a:ext>
                          </a:extLst>
                        </p:cNvPr>
                        <p:cNvPicPr/>
                        <p:nvPr/>
                      </p:nvPicPr>
                      <p:blipFill>
                        <a:blip r:embed="rId11"/>
                        <a:stretch>
                          <a:fillRect/>
                        </a:stretch>
                      </p:blipFill>
                      <p:spPr>
                        <a:xfrm>
                          <a:off x="6197600" y="979491"/>
                          <a:ext cx="2570163" cy="933450"/>
                        </a:xfrm>
                        <a:prstGeom prst="rect">
                          <a:avLst/>
                        </a:prstGeom>
                      </p:spPr>
                    </p:pic>
                  </p:oleObj>
                </mc:Fallback>
              </mc:AlternateContent>
            </a:graphicData>
          </a:graphic>
        </p:graphicFrame>
        <p:sp>
          <p:nvSpPr>
            <p:cNvPr id="16" name="Прямоугольник 15">
              <a:extLst>
                <a:ext uri="{FF2B5EF4-FFF2-40B4-BE49-F238E27FC236}">
                  <a16:creationId xmlns:a16="http://schemas.microsoft.com/office/drawing/2014/main" id="{54EB57B6-12CC-4FC8-9E51-DCC6D89D1A36}"/>
                </a:ext>
              </a:extLst>
            </p:cNvPr>
            <p:cNvSpPr/>
            <p:nvPr/>
          </p:nvSpPr>
          <p:spPr>
            <a:xfrm>
              <a:off x="4908219" y="1261550"/>
              <a:ext cx="1244443" cy="369332"/>
            </a:xfrm>
            <a:prstGeom prst="rect">
              <a:avLst/>
            </a:prstGeom>
          </p:spPr>
          <p:txBody>
            <a:bodyPr wrap="none">
              <a:spAutoFit/>
            </a:bodyPr>
            <a:lstStyle/>
            <a:p>
              <a:r>
                <a:rPr lang="ru-RU" spc="100" dirty="0">
                  <a:solidFill>
                    <a:schemeClr val="accent2"/>
                  </a:solidFill>
                  <a:latin typeface="Times New Roman" panose="02020603050405020304" pitchFamily="18" charset="0"/>
                  <a:ea typeface="Calibri" panose="020F0502020204030204" pitchFamily="34" charset="0"/>
                </a:rPr>
                <a:t>Кривая 2:</a:t>
              </a:r>
              <a:endParaRPr lang="ru-RU" dirty="0"/>
            </a:p>
          </p:txBody>
        </p:sp>
      </p:grpSp>
      <p:grpSp>
        <p:nvGrpSpPr>
          <p:cNvPr id="17" name="Группа 16">
            <a:extLst>
              <a:ext uri="{FF2B5EF4-FFF2-40B4-BE49-F238E27FC236}">
                <a16:creationId xmlns:a16="http://schemas.microsoft.com/office/drawing/2014/main" id="{612301A8-53F8-4A63-B86B-D856A1FC1908}"/>
              </a:ext>
            </a:extLst>
          </p:cNvPr>
          <p:cNvGrpSpPr/>
          <p:nvPr/>
        </p:nvGrpSpPr>
        <p:grpSpPr>
          <a:xfrm>
            <a:off x="5081682" y="3417888"/>
            <a:ext cx="3867056" cy="933450"/>
            <a:chOff x="4908219" y="980084"/>
            <a:chExt cx="3867056" cy="933450"/>
          </a:xfrm>
        </p:grpSpPr>
        <p:graphicFrame>
          <p:nvGraphicFramePr>
            <p:cNvPr id="18" name="Объект 17">
              <a:extLst>
                <a:ext uri="{FF2B5EF4-FFF2-40B4-BE49-F238E27FC236}">
                  <a16:creationId xmlns:a16="http://schemas.microsoft.com/office/drawing/2014/main" id="{6D31AEF2-27CC-4834-9A3A-537BECAF57A3}"/>
                </a:ext>
              </a:extLst>
            </p:cNvPr>
            <p:cNvGraphicFramePr>
              <a:graphicFrameLocks noChangeAspect="1"/>
            </p:cNvGraphicFramePr>
            <p:nvPr>
              <p:extLst>
                <p:ext uri="{D42A27DB-BD31-4B8C-83A1-F6EECF244321}">
                  <p14:modId xmlns:p14="http://schemas.microsoft.com/office/powerpoint/2010/main" val="2439703188"/>
                </p:ext>
              </p:extLst>
            </p:nvPr>
          </p:nvGraphicFramePr>
          <p:xfrm>
            <a:off x="6189237" y="980084"/>
            <a:ext cx="2586038" cy="933450"/>
          </p:xfrm>
          <a:graphic>
            <a:graphicData uri="http://schemas.openxmlformats.org/presentationml/2006/ole">
              <mc:AlternateContent xmlns:mc="http://schemas.openxmlformats.org/markup-compatibility/2006">
                <mc:Choice xmlns:v="urn:schemas-microsoft-com:vml" Requires="v">
                  <p:oleObj spid="_x0000_s47163" name="Equation" r:id="rId12" imgW="2145960" imgH="774360" progId="Equation.DSMT4">
                    <p:embed/>
                  </p:oleObj>
                </mc:Choice>
                <mc:Fallback>
                  <p:oleObj name="Equation" r:id="rId12" imgW="2145960" imgH="774360" progId="Equation.DSMT4">
                    <p:embed/>
                    <p:pic>
                      <p:nvPicPr>
                        <p:cNvPr id="14" name="Объект 13">
                          <a:extLst>
                            <a:ext uri="{FF2B5EF4-FFF2-40B4-BE49-F238E27FC236}">
                              <a16:creationId xmlns:a16="http://schemas.microsoft.com/office/drawing/2014/main" id="{651559EA-D8C3-490E-8606-D0E65D6596D9}"/>
                            </a:ext>
                          </a:extLst>
                        </p:cNvPr>
                        <p:cNvPicPr/>
                        <p:nvPr/>
                      </p:nvPicPr>
                      <p:blipFill>
                        <a:blip r:embed="rId13"/>
                        <a:stretch>
                          <a:fillRect/>
                        </a:stretch>
                      </p:blipFill>
                      <p:spPr>
                        <a:xfrm>
                          <a:off x="6189237" y="980084"/>
                          <a:ext cx="2586038" cy="933450"/>
                        </a:xfrm>
                        <a:prstGeom prst="rect">
                          <a:avLst/>
                        </a:prstGeom>
                      </p:spPr>
                    </p:pic>
                  </p:oleObj>
                </mc:Fallback>
              </mc:AlternateContent>
            </a:graphicData>
          </a:graphic>
        </p:graphicFrame>
        <p:sp>
          <p:nvSpPr>
            <p:cNvPr id="19" name="Прямоугольник 18">
              <a:extLst>
                <a:ext uri="{FF2B5EF4-FFF2-40B4-BE49-F238E27FC236}">
                  <a16:creationId xmlns:a16="http://schemas.microsoft.com/office/drawing/2014/main" id="{AF713311-91AC-4E0A-90F5-A28D65107D25}"/>
                </a:ext>
              </a:extLst>
            </p:cNvPr>
            <p:cNvSpPr/>
            <p:nvPr/>
          </p:nvSpPr>
          <p:spPr>
            <a:xfrm>
              <a:off x="4908219" y="1261550"/>
              <a:ext cx="1244443" cy="369332"/>
            </a:xfrm>
            <a:prstGeom prst="rect">
              <a:avLst/>
            </a:prstGeom>
          </p:spPr>
          <p:txBody>
            <a:bodyPr wrap="none">
              <a:spAutoFit/>
            </a:bodyPr>
            <a:lstStyle/>
            <a:p>
              <a:r>
                <a:rPr lang="ru-RU" spc="100" dirty="0">
                  <a:solidFill>
                    <a:schemeClr val="accent2"/>
                  </a:solidFill>
                  <a:latin typeface="Times New Roman" panose="02020603050405020304" pitchFamily="18" charset="0"/>
                  <a:ea typeface="Calibri" panose="020F0502020204030204" pitchFamily="34" charset="0"/>
                </a:rPr>
                <a:t>Кривая </a:t>
              </a:r>
              <a:r>
                <a:rPr lang="en-US" spc="100" dirty="0">
                  <a:solidFill>
                    <a:schemeClr val="accent2"/>
                  </a:solidFill>
                  <a:latin typeface="Times New Roman" panose="02020603050405020304" pitchFamily="18" charset="0"/>
                  <a:ea typeface="Calibri" panose="020F0502020204030204" pitchFamily="34" charset="0"/>
                </a:rPr>
                <a:t>3</a:t>
              </a:r>
              <a:r>
                <a:rPr lang="ru-RU" spc="100" dirty="0">
                  <a:solidFill>
                    <a:schemeClr val="accent2"/>
                  </a:solidFill>
                  <a:latin typeface="Times New Roman" panose="02020603050405020304" pitchFamily="18" charset="0"/>
                  <a:ea typeface="Calibri" panose="020F0502020204030204" pitchFamily="34" charset="0"/>
                </a:rPr>
                <a:t>:</a:t>
              </a:r>
              <a:endParaRPr lang="ru-RU" dirty="0"/>
            </a:p>
          </p:txBody>
        </p:sp>
      </p:grpSp>
      <p:grpSp>
        <p:nvGrpSpPr>
          <p:cNvPr id="20" name="Группа 19">
            <a:extLst>
              <a:ext uri="{FF2B5EF4-FFF2-40B4-BE49-F238E27FC236}">
                <a16:creationId xmlns:a16="http://schemas.microsoft.com/office/drawing/2014/main" id="{49A2EDFF-75F5-4CAE-8A96-482E12C606A8}"/>
              </a:ext>
            </a:extLst>
          </p:cNvPr>
          <p:cNvGrpSpPr/>
          <p:nvPr/>
        </p:nvGrpSpPr>
        <p:grpSpPr>
          <a:xfrm>
            <a:off x="5074170" y="5384800"/>
            <a:ext cx="3896793" cy="933450"/>
            <a:chOff x="4908219" y="980229"/>
            <a:chExt cx="3896793" cy="933450"/>
          </a:xfrm>
        </p:grpSpPr>
        <p:graphicFrame>
          <p:nvGraphicFramePr>
            <p:cNvPr id="21" name="Объект 20">
              <a:extLst>
                <a:ext uri="{FF2B5EF4-FFF2-40B4-BE49-F238E27FC236}">
                  <a16:creationId xmlns:a16="http://schemas.microsoft.com/office/drawing/2014/main" id="{9CE8C943-3320-4C83-ABCF-0AED43E3DCD9}"/>
                </a:ext>
              </a:extLst>
            </p:cNvPr>
            <p:cNvGraphicFramePr>
              <a:graphicFrameLocks noChangeAspect="1"/>
            </p:cNvGraphicFramePr>
            <p:nvPr>
              <p:extLst>
                <p:ext uri="{D42A27DB-BD31-4B8C-83A1-F6EECF244321}">
                  <p14:modId xmlns:p14="http://schemas.microsoft.com/office/powerpoint/2010/main" val="3438810296"/>
                </p:ext>
              </p:extLst>
            </p:nvPr>
          </p:nvGraphicFramePr>
          <p:xfrm>
            <a:off x="6158649" y="980229"/>
            <a:ext cx="2646363" cy="933450"/>
          </p:xfrm>
          <a:graphic>
            <a:graphicData uri="http://schemas.openxmlformats.org/presentationml/2006/ole">
              <mc:AlternateContent xmlns:mc="http://schemas.openxmlformats.org/markup-compatibility/2006">
                <mc:Choice xmlns:v="urn:schemas-microsoft-com:vml" Requires="v">
                  <p:oleObj spid="_x0000_s47164" name="Equation" r:id="rId14" imgW="2197080" imgH="774360" progId="Equation.DSMT4">
                    <p:embed/>
                  </p:oleObj>
                </mc:Choice>
                <mc:Fallback>
                  <p:oleObj name="Equation" r:id="rId14" imgW="2197080" imgH="774360" progId="Equation.DSMT4">
                    <p:embed/>
                    <p:pic>
                      <p:nvPicPr>
                        <p:cNvPr id="18" name="Объект 17">
                          <a:extLst>
                            <a:ext uri="{FF2B5EF4-FFF2-40B4-BE49-F238E27FC236}">
                              <a16:creationId xmlns:a16="http://schemas.microsoft.com/office/drawing/2014/main" id="{6D31AEF2-27CC-4834-9A3A-537BECAF57A3}"/>
                            </a:ext>
                          </a:extLst>
                        </p:cNvPr>
                        <p:cNvPicPr/>
                        <p:nvPr/>
                      </p:nvPicPr>
                      <p:blipFill>
                        <a:blip r:embed="rId15"/>
                        <a:stretch>
                          <a:fillRect/>
                        </a:stretch>
                      </p:blipFill>
                      <p:spPr>
                        <a:xfrm>
                          <a:off x="6158649" y="980229"/>
                          <a:ext cx="2646363" cy="933450"/>
                        </a:xfrm>
                        <a:prstGeom prst="rect">
                          <a:avLst/>
                        </a:prstGeom>
                      </p:spPr>
                    </p:pic>
                  </p:oleObj>
                </mc:Fallback>
              </mc:AlternateContent>
            </a:graphicData>
          </a:graphic>
        </p:graphicFrame>
        <p:sp>
          <p:nvSpPr>
            <p:cNvPr id="22" name="Прямоугольник 21">
              <a:extLst>
                <a:ext uri="{FF2B5EF4-FFF2-40B4-BE49-F238E27FC236}">
                  <a16:creationId xmlns:a16="http://schemas.microsoft.com/office/drawing/2014/main" id="{A953FFAE-9C6B-417C-ABAF-DA74D03BE17D}"/>
                </a:ext>
              </a:extLst>
            </p:cNvPr>
            <p:cNvSpPr/>
            <p:nvPr/>
          </p:nvSpPr>
          <p:spPr>
            <a:xfrm>
              <a:off x="4908219" y="1261550"/>
              <a:ext cx="1244443" cy="369332"/>
            </a:xfrm>
            <a:prstGeom prst="rect">
              <a:avLst/>
            </a:prstGeom>
          </p:spPr>
          <p:txBody>
            <a:bodyPr wrap="none">
              <a:spAutoFit/>
            </a:bodyPr>
            <a:lstStyle/>
            <a:p>
              <a:r>
                <a:rPr lang="ru-RU" spc="100" dirty="0">
                  <a:solidFill>
                    <a:schemeClr val="accent2"/>
                  </a:solidFill>
                  <a:latin typeface="Times New Roman" panose="02020603050405020304" pitchFamily="18" charset="0"/>
                  <a:ea typeface="Calibri" panose="020F0502020204030204" pitchFamily="34" charset="0"/>
                </a:rPr>
                <a:t>Кривая </a:t>
              </a:r>
              <a:r>
                <a:rPr lang="en-US" spc="100" dirty="0">
                  <a:solidFill>
                    <a:schemeClr val="accent2"/>
                  </a:solidFill>
                  <a:latin typeface="Times New Roman" panose="02020603050405020304" pitchFamily="18" charset="0"/>
                  <a:ea typeface="Calibri" panose="020F0502020204030204" pitchFamily="34" charset="0"/>
                </a:rPr>
                <a:t>4</a:t>
              </a:r>
              <a:r>
                <a:rPr lang="ru-RU" spc="100" dirty="0">
                  <a:solidFill>
                    <a:schemeClr val="accent2"/>
                  </a:solidFill>
                  <a:latin typeface="Times New Roman" panose="02020603050405020304" pitchFamily="18" charset="0"/>
                  <a:ea typeface="Calibri" panose="020F0502020204030204" pitchFamily="34" charset="0"/>
                </a:rPr>
                <a:t>:</a:t>
              </a:r>
              <a:endParaRPr lang="ru-RU" dirty="0"/>
            </a:p>
          </p:txBody>
        </p:sp>
      </p:grpSp>
    </p:spTree>
    <p:extLst>
      <p:ext uri="{BB962C8B-B14F-4D97-AF65-F5344CB8AC3E}">
        <p14:creationId xmlns:p14="http://schemas.microsoft.com/office/powerpoint/2010/main" val="3364804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C2EDE2F6-A895-4221-BB1D-CA2B2D81E417}"/>
              </a:ext>
            </a:extLst>
          </p:cNvPr>
          <p:cNvSpPr/>
          <p:nvPr/>
        </p:nvSpPr>
        <p:spPr>
          <a:xfrm>
            <a:off x="251520" y="1268760"/>
            <a:ext cx="8640960" cy="3585982"/>
          </a:xfrm>
          <a:prstGeom prst="rect">
            <a:avLst/>
          </a:prstGeom>
        </p:spPr>
        <p:txBody>
          <a:bodyPr wrap="square">
            <a:spAutoFit/>
          </a:bodyPr>
          <a:lstStyle/>
          <a:p>
            <a:pPr indent="350838" algn="just">
              <a:lnSpc>
                <a:spcPct val="150000"/>
              </a:lnSpc>
            </a:pPr>
            <a:r>
              <a:rPr lang="ru-RU" sz="2200" b="1" spc="100" dirty="0">
                <a:solidFill>
                  <a:schemeClr val="accent2"/>
                </a:solidFill>
                <a:latin typeface="Times New Roman" panose="02020603050405020304" pitchFamily="18" charset="0"/>
                <a:ea typeface="Calibri" panose="020F0502020204030204" pitchFamily="34" charset="0"/>
              </a:rPr>
              <a:t>Характерные факторы, определяющие неопределенность рыночной экономики:</a:t>
            </a:r>
          </a:p>
          <a:p>
            <a:pPr indent="350838" algn="just">
              <a:lnSpc>
                <a:spcPct val="150000"/>
              </a:lnSpc>
            </a:pPr>
            <a:r>
              <a:rPr lang="ru-RU" sz="2200" b="1" spc="100" dirty="0">
                <a:solidFill>
                  <a:schemeClr val="accent2"/>
                </a:solidFill>
                <a:latin typeface="Times New Roman" panose="02020603050405020304" pitchFamily="18" charset="0"/>
                <a:ea typeface="Calibri" panose="020F0502020204030204" pitchFamily="34" charset="0"/>
              </a:rPr>
              <a:t>учет времени при экономических расчетах, </a:t>
            </a:r>
          </a:p>
          <a:p>
            <a:pPr indent="350838" algn="just">
              <a:lnSpc>
                <a:spcPct val="150000"/>
              </a:lnSpc>
            </a:pPr>
            <a:r>
              <a:rPr lang="ru-RU" sz="2200" b="1" spc="100" dirty="0">
                <a:solidFill>
                  <a:schemeClr val="accent2"/>
                </a:solidFill>
                <a:latin typeface="Times New Roman" panose="02020603050405020304" pitchFamily="18" charset="0"/>
                <a:ea typeface="Calibri" panose="020F0502020204030204" pitchFamily="34" charset="0"/>
              </a:rPr>
              <a:t>неопределенность рыночного спроса, </a:t>
            </a:r>
          </a:p>
          <a:p>
            <a:pPr indent="350838" algn="just">
              <a:lnSpc>
                <a:spcPct val="150000"/>
              </a:lnSpc>
            </a:pPr>
            <a:r>
              <a:rPr lang="ru-RU" sz="2200" b="1" spc="100" dirty="0">
                <a:solidFill>
                  <a:schemeClr val="accent2"/>
                </a:solidFill>
                <a:latin typeface="Times New Roman" panose="02020603050405020304" pitchFamily="18" charset="0"/>
                <a:ea typeface="Calibri" panose="020F0502020204030204" pitchFamily="34" charset="0"/>
              </a:rPr>
              <a:t>слабая предсказуемость рыночных цен, </a:t>
            </a:r>
          </a:p>
          <a:p>
            <a:pPr indent="350838" algn="just">
              <a:lnSpc>
                <a:spcPct val="150000"/>
              </a:lnSpc>
            </a:pPr>
            <a:r>
              <a:rPr lang="ru-RU" sz="2200" b="1" spc="100" dirty="0">
                <a:solidFill>
                  <a:schemeClr val="accent2"/>
                </a:solidFill>
                <a:latin typeface="Times New Roman" panose="02020603050405020304" pitchFamily="18" charset="0"/>
                <a:ea typeface="Calibri" panose="020F0502020204030204" pitchFamily="34" charset="0"/>
              </a:rPr>
              <a:t>неопределенность рыночного предложения, </a:t>
            </a:r>
          </a:p>
          <a:p>
            <a:pPr indent="350838" algn="just">
              <a:lnSpc>
                <a:spcPct val="150000"/>
              </a:lnSpc>
            </a:pPr>
            <a:r>
              <a:rPr lang="ru-RU" sz="2200" b="1" spc="100" dirty="0">
                <a:solidFill>
                  <a:schemeClr val="accent2"/>
                </a:solidFill>
                <a:latin typeface="Times New Roman" panose="02020603050405020304" pitchFamily="18" charset="0"/>
                <a:ea typeface="Calibri" panose="020F0502020204030204" pitchFamily="34" charset="0"/>
              </a:rPr>
              <a:t>недостаточность информации о действиях конкурентов.</a:t>
            </a:r>
            <a:endParaRPr lang="ru-RU" sz="2200" b="1" dirty="0">
              <a:solidFill>
                <a:schemeClr val="accent2"/>
              </a:solidFill>
            </a:endParaRPr>
          </a:p>
        </p:txBody>
      </p:sp>
    </p:spTree>
    <p:extLst>
      <p:ext uri="{BB962C8B-B14F-4D97-AF65-F5344CB8AC3E}">
        <p14:creationId xmlns:p14="http://schemas.microsoft.com/office/powerpoint/2010/main" val="400151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C2EDE2F6-A895-4221-BB1D-CA2B2D81E417}"/>
              </a:ext>
            </a:extLst>
          </p:cNvPr>
          <p:cNvSpPr/>
          <p:nvPr/>
        </p:nvSpPr>
        <p:spPr>
          <a:xfrm>
            <a:off x="179512" y="0"/>
            <a:ext cx="8784976" cy="6632970"/>
          </a:xfrm>
          <a:prstGeom prst="rect">
            <a:avLst/>
          </a:prstGeom>
        </p:spPr>
        <p:txBody>
          <a:bodyPr wrap="square">
            <a:spAutoFit/>
          </a:bodyPr>
          <a:lstStyle/>
          <a:p>
            <a:pPr indent="350838" algn="just">
              <a:lnSpc>
                <a:spcPct val="150000"/>
              </a:lnSpc>
            </a:pPr>
            <a:r>
              <a:rPr lang="ru-RU" sz="2200" spc="100" dirty="0">
                <a:solidFill>
                  <a:schemeClr val="accent2"/>
                </a:solidFill>
                <a:latin typeface="Times New Roman" panose="02020603050405020304" pitchFamily="18" charset="0"/>
                <a:ea typeface="Calibri" panose="020F0502020204030204" pitchFamily="34" charset="0"/>
              </a:rPr>
              <a:t>Одним из основных принципов рыночной экономики является принцип сопоставления спроса и предложения. Экономическая модель спроса и предложения направлена на то, чтобы объяснить соотношение цены и количества товаров, обращающихся на рынке за определенный период. Рыночное равновесие в этой модели существует тогда, когда нет тенденции к изменению рыночной цены или количества продаваемых товаров.</a:t>
            </a:r>
          </a:p>
          <a:p>
            <a:pPr indent="350838" algn="just">
              <a:lnSpc>
                <a:spcPct val="150000"/>
              </a:lnSpc>
            </a:pPr>
            <a:r>
              <a:rPr lang="ru-RU" sz="2200" spc="100" dirty="0">
                <a:solidFill>
                  <a:schemeClr val="accent2"/>
                </a:solidFill>
                <a:latin typeface="Times New Roman" panose="02020603050405020304" pitchFamily="18" charset="0"/>
                <a:ea typeface="Calibri" panose="020F0502020204030204" pitchFamily="34" charset="0"/>
              </a:rPr>
              <a:t>В условиях инфляции также существует рыночное равновесие, лишь с тем отличием, что точка равновесия периодически меняет свои координаты. В рыночной системе хозяйствования формируется сбалансированность и стабильность, что можно рассматривать как внешний фактор ограничения коммерческого риска.</a:t>
            </a:r>
            <a:endParaRPr lang="ru-RU" sz="2200" dirty="0">
              <a:solidFill>
                <a:schemeClr val="accent2"/>
              </a:solidFill>
            </a:endParaRPr>
          </a:p>
        </p:txBody>
      </p:sp>
    </p:spTree>
    <p:extLst>
      <p:ext uri="{BB962C8B-B14F-4D97-AF65-F5344CB8AC3E}">
        <p14:creationId xmlns:p14="http://schemas.microsoft.com/office/powerpoint/2010/main" val="257749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C2EDE2F6-A895-4221-BB1D-CA2B2D81E417}"/>
              </a:ext>
            </a:extLst>
          </p:cNvPr>
          <p:cNvSpPr/>
          <p:nvPr/>
        </p:nvSpPr>
        <p:spPr>
          <a:xfrm>
            <a:off x="1043608" y="273848"/>
            <a:ext cx="7056784" cy="400110"/>
          </a:xfrm>
          <a:prstGeom prst="rect">
            <a:avLst/>
          </a:prstGeom>
        </p:spPr>
        <p:txBody>
          <a:bodyPr wrap="square">
            <a:spAutoFit/>
          </a:bodyPr>
          <a:lstStyle/>
          <a:p>
            <a:pPr algn="ctr"/>
            <a:r>
              <a:rPr lang="ru-RU" sz="2000" b="1" spc="100" dirty="0">
                <a:solidFill>
                  <a:schemeClr val="accent2"/>
                </a:solidFill>
                <a:effectLst/>
                <a:latin typeface="Times New Roman" panose="02020603050405020304" pitchFamily="18" charset="0"/>
                <a:ea typeface="Calibri" panose="020F0502020204030204" pitchFamily="34" charset="0"/>
              </a:rPr>
              <a:t>Влияние кривых спроса на равновесную цену</a:t>
            </a:r>
            <a:endParaRPr lang="ru-RU" sz="2000" b="1" dirty="0">
              <a:solidFill>
                <a:schemeClr val="accent2"/>
              </a:solidFill>
            </a:endParaRPr>
          </a:p>
        </p:txBody>
      </p:sp>
      <p:grpSp>
        <p:nvGrpSpPr>
          <p:cNvPr id="6" name="Группа 5">
            <a:extLst>
              <a:ext uri="{FF2B5EF4-FFF2-40B4-BE49-F238E27FC236}">
                <a16:creationId xmlns:a16="http://schemas.microsoft.com/office/drawing/2014/main" id="{C1A37D41-9A8F-4161-845D-0EBFB60846ED}"/>
              </a:ext>
            </a:extLst>
          </p:cNvPr>
          <p:cNvGrpSpPr/>
          <p:nvPr/>
        </p:nvGrpSpPr>
        <p:grpSpPr>
          <a:xfrm>
            <a:off x="132493" y="1194056"/>
            <a:ext cx="8720256" cy="4654146"/>
            <a:chOff x="132493" y="1194056"/>
            <a:chExt cx="8720256" cy="4654146"/>
          </a:xfrm>
        </p:grpSpPr>
        <p:pic>
          <p:nvPicPr>
            <p:cNvPr id="2" name="Рисунок 1">
              <a:extLst>
                <a:ext uri="{FF2B5EF4-FFF2-40B4-BE49-F238E27FC236}">
                  <a16:creationId xmlns:a16="http://schemas.microsoft.com/office/drawing/2014/main" id="{A46405B9-6E3F-41BA-859A-44803B0CF4DD}"/>
                </a:ext>
              </a:extLst>
            </p:cNvPr>
            <p:cNvPicPr>
              <a:picLocks noChangeAspect="1"/>
            </p:cNvPicPr>
            <p:nvPr/>
          </p:nvPicPr>
          <p:blipFill rotWithShape="1">
            <a:blip r:embed="rId3">
              <a:extLst>
                <a:ext uri="{28A0092B-C50C-407E-A947-70E740481C1C}">
                  <a14:useLocalDpi xmlns:a14="http://schemas.microsoft.com/office/drawing/2010/main" val="0"/>
                </a:ext>
              </a:extLst>
            </a:blip>
            <a:srcRect l="-1" t="3585" r="12443" b="10812"/>
            <a:stretch/>
          </p:blipFill>
          <p:spPr bwMode="auto">
            <a:xfrm>
              <a:off x="132493" y="1194056"/>
              <a:ext cx="5668629" cy="4654146"/>
            </a:xfrm>
            <a:prstGeom prst="rect">
              <a:avLst/>
            </a:prstGeom>
            <a:noFill/>
            <a:ln>
              <a:noFill/>
            </a:ln>
            <a:extLst>
              <a:ext uri="{53640926-AAD7-44D8-BBD7-CCE9431645EC}">
                <a14:shadowObscured xmlns:a14="http://schemas.microsoft.com/office/drawing/2010/main"/>
              </a:ext>
            </a:extLst>
          </p:spPr>
        </p:pic>
        <p:sp>
          <p:nvSpPr>
            <p:cNvPr id="4" name="Прямоугольник 3">
              <a:extLst>
                <a:ext uri="{FF2B5EF4-FFF2-40B4-BE49-F238E27FC236}">
                  <a16:creationId xmlns:a16="http://schemas.microsoft.com/office/drawing/2014/main" id="{C7C62C93-A848-478A-AB52-7554715D278D}"/>
                </a:ext>
              </a:extLst>
            </p:cNvPr>
            <p:cNvSpPr/>
            <p:nvPr/>
          </p:nvSpPr>
          <p:spPr>
            <a:xfrm>
              <a:off x="6228184" y="2636912"/>
              <a:ext cx="2624565" cy="2951064"/>
            </a:xfrm>
            <a:prstGeom prst="rect">
              <a:avLst/>
            </a:prstGeom>
          </p:spPr>
          <p:txBody>
            <a:bodyPr wrap="none">
              <a:spAutoFit/>
            </a:bodyPr>
            <a:lstStyle/>
            <a:p>
              <a:pPr>
                <a:lnSpc>
                  <a:spcPct val="150000"/>
                </a:lnSpc>
              </a:pPr>
              <a:r>
                <a:rPr lang="ru-RU" i="1" spc="100" dirty="0">
                  <a:solidFill>
                    <a:schemeClr val="accent2"/>
                  </a:solidFill>
                  <a:latin typeface="Times New Roman" panose="02020603050405020304" pitchFamily="18" charset="0"/>
                </a:rPr>
                <a:t>D</a:t>
              </a:r>
              <a:r>
                <a:rPr lang="ru-RU" spc="100" dirty="0">
                  <a:solidFill>
                    <a:schemeClr val="accent2"/>
                  </a:solidFill>
                  <a:latin typeface="Times New Roman" panose="02020603050405020304" pitchFamily="18" charset="0"/>
                </a:rPr>
                <a:t> – спрос</a:t>
              </a:r>
            </a:p>
            <a:p>
              <a:pPr>
                <a:lnSpc>
                  <a:spcPct val="150000"/>
                </a:lnSpc>
              </a:pPr>
              <a:r>
                <a:rPr lang="en-US" i="1" spc="100" dirty="0">
                  <a:solidFill>
                    <a:schemeClr val="accent2"/>
                  </a:solidFill>
                  <a:latin typeface="Times New Roman" panose="02020603050405020304" pitchFamily="18" charset="0"/>
                </a:rPr>
                <a:t>S</a:t>
              </a:r>
              <a:r>
                <a:rPr lang="en-US" spc="100" dirty="0">
                  <a:solidFill>
                    <a:schemeClr val="accent2"/>
                  </a:solidFill>
                  <a:latin typeface="Times New Roman" panose="02020603050405020304" pitchFamily="18" charset="0"/>
                </a:rPr>
                <a:t> – </a:t>
              </a:r>
              <a:r>
                <a:rPr lang="ru-RU" spc="100" dirty="0">
                  <a:solidFill>
                    <a:schemeClr val="accent2"/>
                  </a:solidFill>
                  <a:latin typeface="Times New Roman" panose="02020603050405020304" pitchFamily="18" charset="0"/>
                </a:rPr>
                <a:t>предложение</a:t>
              </a:r>
            </a:p>
            <a:p>
              <a:pPr>
                <a:lnSpc>
                  <a:spcPct val="150000"/>
                </a:lnSpc>
              </a:pPr>
              <a:r>
                <a:rPr lang="en-US" i="1" spc="100" dirty="0">
                  <a:solidFill>
                    <a:schemeClr val="accent2"/>
                  </a:solidFill>
                  <a:latin typeface="Times New Roman" panose="02020603050405020304" pitchFamily="18" charset="0"/>
                </a:rPr>
                <a:t>Q</a:t>
              </a:r>
              <a:r>
                <a:rPr lang="en-US" spc="100" dirty="0">
                  <a:solidFill>
                    <a:schemeClr val="accent2"/>
                  </a:solidFill>
                  <a:latin typeface="Times New Roman" panose="02020603050405020304" pitchFamily="18" charset="0"/>
                </a:rPr>
                <a:t> – </a:t>
              </a:r>
              <a:r>
                <a:rPr lang="ru-RU" spc="100" dirty="0">
                  <a:solidFill>
                    <a:schemeClr val="accent2"/>
                  </a:solidFill>
                  <a:latin typeface="Times New Roman" panose="02020603050405020304" pitchFamily="18" charset="0"/>
                </a:rPr>
                <a:t>объем продаж</a:t>
              </a:r>
            </a:p>
            <a:p>
              <a:pPr>
                <a:lnSpc>
                  <a:spcPct val="150000"/>
                </a:lnSpc>
              </a:pPr>
              <a:r>
                <a:rPr lang="ru-RU" i="1" spc="100" dirty="0">
                  <a:solidFill>
                    <a:schemeClr val="accent2"/>
                  </a:solidFill>
                  <a:latin typeface="Times New Roman" panose="02020603050405020304" pitchFamily="18" charset="0"/>
                  <a:ea typeface="Calibri" panose="020F0502020204030204" pitchFamily="34" charset="0"/>
                </a:rPr>
                <a:t>Р</a:t>
              </a:r>
              <a:r>
                <a:rPr lang="ru-RU" spc="100" baseline="-25000" dirty="0">
                  <a:solidFill>
                    <a:schemeClr val="accent2"/>
                  </a:solidFill>
                  <a:latin typeface="Times New Roman" panose="02020603050405020304" pitchFamily="18" charset="0"/>
                  <a:ea typeface="Calibri" panose="020F0502020204030204" pitchFamily="34" charset="0"/>
                </a:rPr>
                <a:t>0</a:t>
              </a:r>
              <a:r>
                <a:rPr lang="ru-RU" i="1" spc="100" dirty="0">
                  <a:solidFill>
                    <a:schemeClr val="accent2"/>
                  </a:solidFill>
                  <a:latin typeface="Times New Roman" panose="02020603050405020304" pitchFamily="18" charset="0"/>
                  <a:ea typeface="Calibri" panose="020F0502020204030204" pitchFamily="34" charset="0"/>
                </a:rPr>
                <a:t> – </a:t>
              </a:r>
              <a:r>
                <a:rPr lang="ru-RU" spc="100" dirty="0">
                  <a:solidFill>
                    <a:schemeClr val="accent2"/>
                  </a:solidFill>
                  <a:latin typeface="Times New Roman" panose="02020603050405020304" pitchFamily="18" charset="0"/>
                  <a:ea typeface="Calibri" panose="020F0502020204030204" pitchFamily="34" charset="0"/>
                </a:rPr>
                <a:t>равновесная цена</a:t>
              </a:r>
              <a:endParaRPr lang="ru-RU" spc="100" dirty="0">
                <a:solidFill>
                  <a:schemeClr val="accent2"/>
                </a:solidFill>
                <a:latin typeface="Times New Roman" panose="02020603050405020304" pitchFamily="18" charset="0"/>
              </a:endParaRPr>
            </a:p>
            <a:p>
              <a:pPr>
                <a:lnSpc>
                  <a:spcPct val="150000"/>
                </a:lnSpc>
              </a:pPr>
              <a:r>
                <a:rPr lang="ru-RU" i="1" spc="100" dirty="0">
                  <a:solidFill>
                    <a:schemeClr val="accent2"/>
                  </a:solidFill>
                  <a:latin typeface="Times New Roman" panose="02020603050405020304" pitchFamily="18" charset="0"/>
                  <a:ea typeface="Calibri" panose="020F0502020204030204" pitchFamily="34" charset="0"/>
                </a:rPr>
                <a:t>Q</a:t>
              </a:r>
              <a:r>
                <a:rPr lang="ru-RU" spc="100" baseline="-25000" dirty="0">
                  <a:solidFill>
                    <a:schemeClr val="accent2"/>
                  </a:solidFill>
                  <a:latin typeface="Times New Roman" panose="02020603050405020304" pitchFamily="18" charset="0"/>
                  <a:ea typeface="Calibri" panose="020F0502020204030204" pitchFamily="34" charset="0"/>
                </a:rPr>
                <a:t>0</a:t>
              </a:r>
              <a:r>
                <a:rPr lang="ru-RU" spc="100" dirty="0">
                  <a:solidFill>
                    <a:schemeClr val="accent2"/>
                  </a:solidFill>
                  <a:latin typeface="Times New Roman" panose="02020603050405020304" pitchFamily="18" charset="0"/>
                  <a:ea typeface="Calibri" panose="020F0502020204030204" pitchFamily="34" charset="0"/>
                </a:rPr>
                <a:t> – равновесный </a:t>
              </a:r>
            </a:p>
            <a:p>
              <a:pPr>
                <a:lnSpc>
                  <a:spcPct val="150000"/>
                </a:lnSpc>
              </a:pPr>
              <a:r>
                <a:rPr lang="ru-RU" spc="100" dirty="0">
                  <a:solidFill>
                    <a:schemeClr val="accent2"/>
                  </a:solidFill>
                  <a:latin typeface="Times New Roman" panose="02020603050405020304" pitchFamily="18" charset="0"/>
                  <a:ea typeface="Calibri" panose="020F0502020204030204" pitchFamily="34" charset="0"/>
                </a:rPr>
                <a:t>       объем продаж</a:t>
              </a:r>
            </a:p>
            <a:p>
              <a:pPr>
                <a:lnSpc>
                  <a:spcPct val="150000"/>
                </a:lnSpc>
              </a:pPr>
              <a:r>
                <a:rPr lang="ru-RU" i="1" spc="100" dirty="0">
                  <a:solidFill>
                    <a:schemeClr val="accent2"/>
                  </a:solidFill>
                  <a:latin typeface="Times New Roman" panose="02020603050405020304" pitchFamily="18" charset="0"/>
                </a:rPr>
                <a:t>А</a:t>
              </a:r>
              <a:r>
                <a:rPr lang="ru-RU" spc="100" dirty="0">
                  <a:solidFill>
                    <a:schemeClr val="accent2"/>
                  </a:solidFill>
                  <a:latin typeface="Times New Roman" panose="02020603050405020304" pitchFamily="18" charset="0"/>
                </a:rPr>
                <a:t> – точка равновесия</a:t>
              </a:r>
              <a:endParaRPr lang="en-US" spc="100" dirty="0">
                <a:solidFill>
                  <a:schemeClr val="accent2"/>
                </a:solidFill>
                <a:latin typeface="Times New Roman" panose="02020603050405020304" pitchFamily="18" charset="0"/>
              </a:endParaRPr>
            </a:p>
          </p:txBody>
        </p:sp>
      </p:grpSp>
      <p:sp>
        <p:nvSpPr>
          <p:cNvPr id="5" name="Прямоугольник 4">
            <a:extLst>
              <a:ext uri="{FF2B5EF4-FFF2-40B4-BE49-F238E27FC236}">
                <a16:creationId xmlns:a16="http://schemas.microsoft.com/office/drawing/2014/main" id="{195F5984-11E6-4075-A7CD-EC3A70182F16}"/>
              </a:ext>
            </a:extLst>
          </p:cNvPr>
          <p:cNvSpPr/>
          <p:nvPr/>
        </p:nvSpPr>
        <p:spPr>
          <a:xfrm>
            <a:off x="5454693" y="1186838"/>
            <a:ext cx="2646815" cy="430887"/>
          </a:xfrm>
          <a:prstGeom prst="rect">
            <a:avLst/>
          </a:prstGeom>
        </p:spPr>
        <p:txBody>
          <a:bodyPr wrap="none">
            <a:spAutoFit/>
          </a:bodyPr>
          <a:lstStyle/>
          <a:p>
            <a:r>
              <a:rPr lang="ru-RU" sz="2200" i="1" spc="100" dirty="0">
                <a:solidFill>
                  <a:schemeClr val="accent2"/>
                </a:solidFill>
                <a:effectLst/>
                <a:latin typeface="Times New Roman" panose="02020603050405020304" pitchFamily="18" charset="0"/>
                <a:ea typeface="Calibri" panose="020F0502020204030204" pitchFamily="34" charset="0"/>
              </a:rPr>
              <a:t>D = f(у</a:t>
            </a:r>
            <a:r>
              <a:rPr lang="ru-RU" sz="2200" spc="100" baseline="-25000" dirty="0">
                <a:solidFill>
                  <a:schemeClr val="accent2"/>
                </a:solidFill>
                <a:effectLst/>
                <a:latin typeface="Times New Roman" panose="02020603050405020304" pitchFamily="18" charset="0"/>
                <a:ea typeface="Calibri" panose="020F0502020204030204" pitchFamily="34" charset="0"/>
              </a:rPr>
              <a:t>1</a:t>
            </a:r>
            <a:r>
              <a:rPr lang="ru-RU" sz="2200" i="1" spc="100" dirty="0">
                <a:solidFill>
                  <a:schemeClr val="accent2"/>
                </a:solidFill>
                <a:effectLst/>
                <a:latin typeface="Times New Roman" panose="02020603050405020304" pitchFamily="18" charset="0"/>
                <a:ea typeface="Calibri" panose="020F0502020204030204" pitchFamily="34" charset="0"/>
              </a:rPr>
              <a:t>,</a:t>
            </a:r>
            <a:r>
              <a:rPr lang="ru-RU" sz="2200" spc="100" dirty="0">
                <a:solidFill>
                  <a:schemeClr val="accent2"/>
                </a:solidFill>
                <a:effectLst/>
                <a:latin typeface="Times New Roman" panose="02020603050405020304" pitchFamily="18" charset="0"/>
                <a:ea typeface="Calibri" panose="020F0502020204030204" pitchFamily="34" charset="0"/>
              </a:rPr>
              <a:t> </a:t>
            </a:r>
            <a:r>
              <a:rPr lang="en-US" sz="2200" i="1" spc="100" dirty="0">
                <a:solidFill>
                  <a:schemeClr val="accent2"/>
                </a:solidFill>
                <a:effectLst/>
                <a:latin typeface="Times New Roman" panose="02020603050405020304" pitchFamily="18" charset="0"/>
                <a:ea typeface="Calibri" panose="020F0502020204030204" pitchFamily="34" charset="0"/>
              </a:rPr>
              <a:t>y</a:t>
            </a:r>
            <a:r>
              <a:rPr lang="ru-RU" sz="2200" spc="100" baseline="-25000" dirty="0">
                <a:solidFill>
                  <a:schemeClr val="accent2"/>
                </a:solidFill>
                <a:effectLst/>
                <a:latin typeface="Times New Roman" panose="02020603050405020304" pitchFamily="18" charset="0"/>
                <a:ea typeface="Calibri" panose="020F0502020204030204" pitchFamily="34" charset="0"/>
              </a:rPr>
              <a:t>2</a:t>
            </a:r>
            <a:r>
              <a:rPr lang="ru-RU" sz="2200" spc="100" dirty="0">
                <a:solidFill>
                  <a:schemeClr val="accent2"/>
                </a:solidFill>
                <a:effectLst/>
                <a:latin typeface="Times New Roman" panose="02020603050405020304" pitchFamily="18" charset="0"/>
                <a:ea typeface="Calibri" panose="020F0502020204030204" pitchFamily="34" charset="0"/>
              </a:rPr>
              <a:t>, …, </a:t>
            </a:r>
            <a:r>
              <a:rPr lang="ru-RU" sz="2200" i="1" spc="100" dirty="0">
                <a:solidFill>
                  <a:schemeClr val="accent2"/>
                </a:solidFill>
                <a:effectLst/>
                <a:latin typeface="Times New Roman" panose="02020603050405020304" pitchFamily="18" charset="0"/>
                <a:ea typeface="Calibri" panose="020F0502020204030204" pitchFamily="34" charset="0"/>
              </a:rPr>
              <a:t>у</a:t>
            </a:r>
            <a:r>
              <a:rPr lang="en-US" sz="2200" spc="100" baseline="-25000" dirty="0">
                <a:solidFill>
                  <a:schemeClr val="accent2"/>
                </a:solidFill>
                <a:effectLst/>
                <a:latin typeface="Times New Roman" panose="02020603050405020304" pitchFamily="18" charset="0"/>
                <a:ea typeface="Calibri" panose="020F0502020204030204" pitchFamily="34" charset="0"/>
              </a:rPr>
              <a:t>m</a:t>
            </a:r>
            <a:r>
              <a:rPr lang="ru-RU" sz="2200" spc="100" dirty="0">
                <a:solidFill>
                  <a:schemeClr val="accent2"/>
                </a:solidFill>
                <a:effectLst/>
                <a:latin typeface="Times New Roman" panose="02020603050405020304" pitchFamily="18" charset="0"/>
                <a:ea typeface="Calibri" panose="020F0502020204030204" pitchFamily="34" charset="0"/>
              </a:rPr>
              <a:t>)</a:t>
            </a:r>
            <a:endParaRPr lang="ru-RU" sz="2200" dirty="0">
              <a:solidFill>
                <a:schemeClr val="accent2"/>
              </a:solidFill>
            </a:endParaRPr>
          </a:p>
        </p:txBody>
      </p:sp>
    </p:spTree>
    <p:extLst>
      <p:ext uri="{BB962C8B-B14F-4D97-AF65-F5344CB8AC3E}">
        <p14:creationId xmlns:p14="http://schemas.microsoft.com/office/powerpoint/2010/main" val="3775684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C2EDE2F6-A895-4221-BB1D-CA2B2D81E417}"/>
              </a:ext>
            </a:extLst>
          </p:cNvPr>
          <p:cNvSpPr/>
          <p:nvPr/>
        </p:nvSpPr>
        <p:spPr>
          <a:xfrm>
            <a:off x="179512" y="92221"/>
            <a:ext cx="8784976" cy="6673558"/>
          </a:xfrm>
          <a:prstGeom prst="rect">
            <a:avLst/>
          </a:prstGeom>
        </p:spPr>
        <p:txBody>
          <a:bodyPr wrap="square">
            <a:spAutoFit/>
          </a:bodyPr>
          <a:lstStyle/>
          <a:p>
            <a:pPr indent="450215" algn="just">
              <a:lnSpc>
                <a:spcPct val="150000"/>
              </a:lnSpc>
              <a:spcAft>
                <a:spcPts val="1000"/>
              </a:spcAft>
            </a:pP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Точка </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А</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представляет собой точку равновесия, а цена </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Р</a:t>
            </a:r>
            <a:r>
              <a:rPr lang="ru-RU"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0</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называется равновесной. Как продавцу, так и покупателю нецелесообразно отступать от точки равновесия. Поэтому определение состояния рыночного равновесия представляет собой задачу, которая имеет важное значение для продавца и покупателя товара. Функция спроса зависит от ряда факторов </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у</a:t>
            </a:r>
            <a:r>
              <a:rPr lang="ru-RU"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1</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y</a:t>
            </a:r>
            <a:r>
              <a:rPr lang="ru-RU"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2</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 , </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у</a:t>
            </a:r>
            <a:r>
              <a:rPr lang="en-US"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m</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т.е. </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D = f(у</a:t>
            </a:r>
            <a:r>
              <a:rPr lang="ru-RU"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1</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a:t>
            </a:r>
            <a:r>
              <a:rPr lang="en-US"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y</a:t>
            </a:r>
            <a:r>
              <a:rPr lang="ru-RU"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2</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 </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у</a:t>
            </a:r>
            <a:r>
              <a:rPr lang="en-US"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m</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В качестве указанных факторов выступают: количество покупателей, цена на подобные товары, потребительские вкусы, уровень доходов потребителей и т.п. Изменение каждого из этих факторов приводит к смещению функции спроса (кривые </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D</a:t>
            </a:r>
            <a:r>
              <a:rPr lang="ru-RU"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1</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D</a:t>
            </a:r>
            <a:r>
              <a:rPr lang="ru-RU"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2</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D</a:t>
            </a:r>
            <a:r>
              <a:rPr lang="ru-RU" sz="2400"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3</a:t>
            </a:r>
            <a:r>
              <a:rPr lang="ru-RU" sz="2400"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a:t>
            </a:r>
            <a:endParaRPr lang="ru-RU" sz="2200" dirty="0">
              <a:solidFill>
                <a:schemeClr val="accent2"/>
              </a:solidFill>
            </a:endParaRPr>
          </a:p>
        </p:txBody>
      </p:sp>
    </p:spTree>
    <p:extLst>
      <p:ext uri="{BB962C8B-B14F-4D97-AF65-F5344CB8AC3E}">
        <p14:creationId xmlns:p14="http://schemas.microsoft.com/office/powerpoint/2010/main" val="2044352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D713CD22-66AC-46F4-B914-1BEC9F3EC4E4}"/>
              </a:ext>
            </a:extLst>
          </p:cNvPr>
          <p:cNvPicPr/>
          <p:nvPr/>
        </p:nvPicPr>
        <p:blipFill rotWithShape="1">
          <a:blip r:embed="rId3">
            <a:extLst>
              <a:ext uri="{28A0092B-C50C-407E-A947-70E740481C1C}">
                <a14:useLocalDpi xmlns:a14="http://schemas.microsoft.com/office/drawing/2010/main" val="0"/>
              </a:ext>
            </a:extLst>
          </a:blip>
          <a:srcRect r="1909" b="11176"/>
          <a:stretch/>
        </p:blipFill>
        <p:spPr bwMode="auto">
          <a:xfrm>
            <a:off x="251520" y="1556791"/>
            <a:ext cx="6011056" cy="4896533"/>
          </a:xfrm>
          <a:prstGeom prst="rect">
            <a:avLst/>
          </a:prstGeom>
          <a:noFill/>
          <a:ln>
            <a:noFill/>
          </a:ln>
          <a:extLst>
            <a:ext uri="{53640926-AAD7-44D8-BBD7-CCE9431645EC}">
              <a14:shadowObscured xmlns:a14="http://schemas.microsoft.com/office/drawing/2010/main"/>
            </a:ext>
          </a:extLst>
        </p:spPr>
      </p:pic>
      <p:sp>
        <p:nvSpPr>
          <p:cNvPr id="3" name="Прямоугольник 2">
            <a:extLst>
              <a:ext uri="{FF2B5EF4-FFF2-40B4-BE49-F238E27FC236}">
                <a16:creationId xmlns:a16="http://schemas.microsoft.com/office/drawing/2014/main" id="{FA712384-3F92-40E1-B755-C157BC1336B3}"/>
              </a:ext>
            </a:extLst>
          </p:cNvPr>
          <p:cNvSpPr/>
          <p:nvPr/>
        </p:nvSpPr>
        <p:spPr>
          <a:xfrm>
            <a:off x="125760" y="274303"/>
            <a:ext cx="8892480" cy="400110"/>
          </a:xfrm>
          <a:prstGeom prst="rect">
            <a:avLst/>
          </a:prstGeom>
        </p:spPr>
        <p:txBody>
          <a:bodyPr wrap="square">
            <a:spAutoFit/>
          </a:bodyPr>
          <a:lstStyle/>
          <a:p>
            <a:pPr algn="ctr"/>
            <a:r>
              <a:rPr lang="ru-RU" sz="2000" b="1" spc="100" dirty="0">
                <a:solidFill>
                  <a:schemeClr val="accent2"/>
                </a:solidFill>
                <a:latin typeface="Times New Roman" panose="02020603050405020304" pitchFamily="18" charset="0"/>
              </a:rPr>
              <a:t>Анализ взаимосвязи рыночного равновесия и коммерческого риска</a:t>
            </a:r>
          </a:p>
        </p:txBody>
      </p:sp>
      <p:graphicFrame>
        <p:nvGraphicFramePr>
          <p:cNvPr id="6" name="Объект 5">
            <a:extLst>
              <a:ext uri="{FF2B5EF4-FFF2-40B4-BE49-F238E27FC236}">
                <a16:creationId xmlns:a16="http://schemas.microsoft.com/office/drawing/2014/main" id="{3DFD9B87-AFA2-4E7D-B614-789B72012676}"/>
              </a:ext>
            </a:extLst>
          </p:cNvPr>
          <p:cNvGraphicFramePr>
            <a:graphicFrameLocks noChangeAspect="1"/>
          </p:cNvGraphicFramePr>
          <p:nvPr>
            <p:extLst>
              <p:ext uri="{D42A27DB-BD31-4B8C-83A1-F6EECF244321}">
                <p14:modId xmlns:p14="http://schemas.microsoft.com/office/powerpoint/2010/main" val="418289387"/>
              </p:ext>
            </p:extLst>
          </p:nvPr>
        </p:nvGraphicFramePr>
        <p:xfrm>
          <a:off x="1782629" y="1556792"/>
          <a:ext cx="1510987" cy="1152128"/>
        </p:xfrm>
        <a:graphic>
          <a:graphicData uri="http://schemas.openxmlformats.org/presentationml/2006/ole">
            <mc:AlternateContent xmlns:mc="http://schemas.openxmlformats.org/markup-compatibility/2006">
              <mc:Choice xmlns:v="urn:schemas-microsoft-com:vml" Requires="v">
                <p:oleObj spid="_x0000_s42117" name="Equation" r:id="rId4" imgW="1015920" imgH="774360" progId="Equation.DSMT4">
                  <p:embed/>
                </p:oleObj>
              </mc:Choice>
              <mc:Fallback>
                <p:oleObj name="Equation" r:id="rId4" imgW="1015920" imgH="774360" progId="Equation.DSMT4">
                  <p:embed/>
                  <p:pic>
                    <p:nvPicPr>
                      <p:cNvPr id="0" name=""/>
                      <p:cNvPicPr/>
                      <p:nvPr/>
                    </p:nvPicPr>
                    <p:blipFill>
                      <a:blip r:embed="rId5"/>
                      <a:stretch>
                        <a:fillRect/>
                      </a:stretch>
                    </p:blipFill>
                    <p:spPr>
                      <a:xfrm>
                        <a:off x="1782629" y="1556792"/>
                        <a:ext cx="1510987" cy="1152128"/>
                      </a:xfrm>
                      <a:prstGeom prst="rect">
                        <a:avLst/>
                      </a:prstGeom>
                    </p:spPr>
                  </p:pic>
                </p:oleObj>
              </mc:Fallback>
            </mc:AlternateContent>
          </a:graphicData>
        </a:graphic>
      </p:graphicFrame>
      <p:sp>
        <p:nvSpPr>
          <p:cNvPr id="7" name="Rectangle 5">
            <a:extLst>
              <a:ext uri="{FF2B5EF4-FFF2-40B4-BE49-F238E27FC236}">
                <a16:creationId xmlns:a16="http://schemas.microsoft.com/office/drawing/2014/main" id="{E5AB5DD8-3D50-4FB0-A0A4-FCE787BC010A}"/>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9" name="Объект 8">
            <a:extLst>
              <a:ext uri="{FF2B5EF4-FFF2-40B4-BE49-F238E27FC236}">
                <a16:creationId xmlns:a16="http://schemas.microsoft.com/office/drawing/2014/main" id="{005C4E66-98C6-4EDF-9CB9-9C7670A697DF}"/>
              </a:ext>
            </a:extLst>
          </p:cNvPr>
          <p:cNvGraphicFramePr>
            <a:graphicFrameLocks noChangeAspect="1"/>
          </p:cNvGraphicFramePr>
          <p:nvPr>
            <p:extLst>
              <p:ext uri="{D42A27DB-BD31-4B8C-83A1-F6EECF244321}">
                <p14:modId xmlns:p14="http://schemas.microsoft.com/office/powerpoint/2010/main" val="376688356"/>
              </p:ext>
            </p:extLst>
          </p:nvPr>
        </p:nvGraphicFramePr>
        <p:xfrm>
          <a:off x="6804248" y="1700518"/>
          <a:ext cx="1637235" cy="648072"/>
        </p:xfrm>
        <a:graphic>
          <a:graphicData uri="http://schemas.openxmlformats.org/presentationml/2006/ole">
            <mc:AlternateContent xmlns:mc="http://schemas.openxmlformats.org/markup-compatibility/2006">
              <mc:Choice xmlns:v="urn:schemas-microsoft-com:vml" Requires="v">
                <p:oleObj spid="_x0000_s42118" name="Equation" r:id="rId6" imgW="1218960" imgH="482400" progId="Equation.DSMT4">
                  <p:embed/>
                </p:oleObj>
              </mc:Choice>
              <mc:Fallback>
                <p:oleObj name="Equation" r:id="rId6" imgW="1218960" imgH="482400" progId="Equation.DSMT4">
                  <p:embed/>
                  <p:pic>
                    <p:nvPicPr>
                      <p:cNvPr id="0" name=""/>
                      <p:cNvPicPr/>
                      <p:nvPr/>
                    </p:nvPicPr>
                    <p:blipFill>
                      <a:blip r:embed="rId7"/>
                      <a:stretch>
                        <a:fillRect/>
                      </a:stretch>
                    </p:blipFill>
                    <p:spPr>
                      <a:xfrm>
                        <a:off x="6804248" y="1700518"/>
                        <a:ext cx="1637235" cy="648072"/>
                      </a:xfrm>
                      <a:prstGeom prst="rect">
                        <a:avLst/>
                      </a:prstGeom>
                    </p:spPr>
                  </p:pic>
                </p:oleObj>
              </mc:Fallback>
            </mc:AlternateContent>
          </a:graphicData>
        </a:graphic>
      </p:graphicFrame>
      <p:sp>
        <p:nvSpPr>
          <p:cNvPr id="10" name="Прямоугольник 9">
            <a:extLst>
              <a:ext uri="{FF2B5EF4-FFF2-40B4-BE49-F238E27FC236}">
                <a16:creationId xmlns:a16="http://schemas.microsoft.com/office/drawing/2014/main" id="{A5431670-8E6D-4744-8D2D-1BAD790C07FE}"/>
              </a:ext>
            </a:extLst>
          </p:cNvPr>
          <p:cNvSpPr/>
          <p:nvPr/>
        </p:nvSpPr>
        <p:spPr>
          <a:xfrm>
            <a:off x="6685646" y="2708920"/>
            <a:ext cx="2299284" cy="369332"/>
          </a:xfrm>
          <a:prstGeom prst="rect">
            <a:avLst/>
          </a:prstGeom>
        </p:spPr>
        <p:txBody>
          <a:bodyPr wrap="square">
            <a:spAutoFit/>
          </a:bodyPr>
          <a:lstStyle/>
          <a:p>
            <a:pPr algn="ctr"/>
            <a:r>
              <a:rPr lang="ru-RU" sz="1800" i="1" spc="100" dirty="0">
                <a:solidFill>
                  <a:schemeClr val="accent2"/>
                </a:solidFill>
                <a:effectLst/>
                <a:latin typeface="Times New Roman" panose="02020603050405020304" pitchFamily="18" charset="0"/>
                <a:ea typeface="Calibri" panose="020F0502020204030204" pitchFamily="34" charset="0"/>
              </a:rPr>
              <a:t>P</a:t>
            </a:r>
            <a:r>
              <a:rPr lang="ru-RU" sz="1800" spc="100" baseline="-25000" dirty="0">
                <a:solidFill>
                  <a:schemeClr val="accent2"/>
                </a:solidFill>
                <a:effectLst/>
                <a:latin typeface="Times New Roman" panose="02020603050405020304" pitchFamily="18" charset="0"/>
                <a:ea typeface="Calibri" panose="020F0502020204030204" pitchFamily="34" charset="0"/>
              </a:rPr>
              <a:t>0</a:t>
            </a:r>
            <a:r>
              <a:rPr lang="ru-RU" sz="1800" spc="100" dirty="0">
                <a:solidFill>
                  <a:schemeClr val="accent2"/>
                </a:solidFill>
                <a:effectLst/>
                <a:latin typeface="Times New Roman" panose="02020603050405020304" pitchFamily="18" charset="0"/>
                <a:ea typeface="Calibri" panose="020F0502020204030204" pitchFamily="34" charset="0"/>
              </a:rPr>
              <a:t> = 1,42 </a:t>
            </a:r>
            <a:r>
              <a:rPr lang="ru-RU" sz="1800" spc="100" dirty="0" err="1">
                <a:solidFill>
                  <a:schemeClr val="accent2"/>
                </a:solidFill>
                <a:effectLst/>
                <a:latin typeface="Times New Roman" panose="02020603050405020304" pitchFamily="18" charset="0"/>
                <a:ea typeface="Calibri" panose="020F0502020204030204" pitchFamily="34" charset="0"/>
              </a:rPr>
              <a:t>ден</a:t>
            </a:r>
            <a:r>
              <a:rPr lang="ru-RU" sz="1800" spc="100" dirty="0">
                <a:solidFill>
                  <a:schemeClr val="accent2"/>
                </a:solidFill>
                <a:effectLst/>
                <a:latin typeface="Times New Roman" panose="02020603050405020304" pitchFamily="18" charset="0"/>
                <a:ea typeface="Calibri" panose="020F0502020204030204" pitchFamily="34" charset="0"/>
              </a:rPr>
              <a:t>, </a:t>
            </a:r>
            <a:r>
              <a:rPr lang="ru-RU" sz="1800" spc="100" dirty="0" err="1">
                <a:solidFill>
                  <a:schemeClr val="accent2"/>
                </a:solidFill>
                <a:effectLst/>
                <a:latin typeface="Times New Roman" panose="02020603050405020304" pitchFamily="18" charset="0"/>
                <a:ea typeface="Calibri" panose="020F0502020204030204" pitchFamily="34" charset="0"/>
              </a:rPr>
              <a:t>ед</a:t>
            </a:r>
            <a:r>
              <a:rPr lang="ru-RU" sz="1800" spc="100" dirty="0">
                <a:solidFill>
                  <a:schemeClr val="accent2"/>
                </a:solidFill>
                <a:effectLst/>
                <a:latin typeface="Times New Roman" panose="02020603050405020304" pitchFamily="18" charset="0"/>
                <a:ea typeface="Calibri" panose="020F0502020204030204" pitchFamily="34" charset="0"/>
              </a:rPr>
              <a:t>,</a:t>
            </a:r>
            <a:endParaRPr lang="ru-RU" dirty="0">
              <a:solidFill>
                <a:schemeClr val="accent2"/>
              </a:solidFill>
            </a:endParaRPr>
          </a:p>
        </p:txBody>
      </p:sp>
      <p:grpSp>
        <p:nvGrpSpPr>
          <p:cNvPr id="15" name="Группа 14">
            <a:extLst>
              <a:ext uri="{FF2B5EF4-FFF2-40B4-BE49-F238E27FC236}">
                <a16:creationId xmlns:a16="http://schemas.microsoft.com/office/drawing/2014/main" id="{AD318E1C-DAB2-4F57-BF41-A37B19506F50}"/>
              </a:ext>
            </a:extLst>
          </p:cNvPr>
          <p:cNvGrpSpPr/>
          <p:nvPr/>
        </p:nvGrpSpPr>
        <p:grpSpPr>
          <a:xfrm>
            <a:off x="3307328" y="4659939"/>
            <a:ext cx="2217520" cy="1184908"/>
            <a:chOff x="3307328" y="4659939"/>
            <a:chExt cx="2217520" cy="1184908"/>
          </a:xfrm>
        </p:grpSpPr>
        <p:graphicFrame>
          <p:nvGraphicFramePr>
            <p:cNvPr id="11" name="Объект 10">
              <a:extLst>
                <a:ext uri="{FF2B5EF4-FFF2-40B4-BE49-F238E27FC236}">
                  <a16:creationId xmlns:a16="http://schemas.microsoft.com/office/drawing/2014/main" id="{BA30EF35-79C3-407E-B92D-C686BD9C7206}"/>
                </a:ext>
              </a:extLst>
            </p:cNvPr>
            <p:cNvGraphicFramePr>
              <a:graphicFrameLocks noChangeAspect="1"/>
            </p:cNvGraphicFramePr>
            <p:nvPr>
              <p:extLst>
                <p:ext uri="{D42A27DB-BD31-4B8C-83A1-F6EECF244321}">
                  <p14:modId xmlns:p14="http://schemas.microsoft.com/office/powerpoint/2010/main" val="3057721355"/>
                </p:ext>
              </p:extLst>
            </p:nvPr>
          </p:nvGraphicFramePr>
          <p:xfrm>
            <a:off x="4300712" y="4659939"/>
            <a:ext cx="1224136" cy="796426"/>
          </p:xfrm>
          <a:graphic>
            <a:graphicData uri="http://schemas.openxmlformats.org/presentationml/2006/ole">
              <mc:AlternateContent xmlns:mc="http://schemas.openxmlformats.org/markup-compatibility/2006">
                <mc:Choice xmlns:v="urn:schemas-microsoft-com:vml" Requires="v">
                  <p:oleObj spid="_x0000_s42119" name="Equation" r:id="rId8" imgW="1054080" imgH="685800" progId="Equation.DSMT4">
                    <p:embed/>
                  </p:oleObj>
                </mc:Choice>
                <mc:Fallback>
                  <p:oleObj name="Equation" r:id="rId8" imgW="1054080" imgH="685800" progId="Equation.DSMT4">
                    <p:embed/>
                    <p:pic>
                      <p:nvPicPr>
                        <p:cNvPr id="0" name=""/>
                        <p:cNvPicPr/>
                        <p:nvPr/>
                      </p:nvPicPr>
                      <p:blipFill>
                        <a:blip r:embed="rId9"/>
                        <a:stretch>
                          <a:fillRect/>
                        </a:stretch>
                      </p:blipFill>
                      <p:spPr>
                        <a:xfrm>
                          <a:off x="4300712" y="4659939"/>
                          <a:ext cx="1224136" cy="796426"/>
                        </a:xfrm>
                        <a:prstGeom prst="rect">
                          <a:avLst/>
                        </a:prstGeom>
                      </p:spPr>
                    </p:pic>
                  </p:oleObj>
                </mc:Fallback>
              </mc:AlternateContent>
            </a:graphicData>
          </a:graphic>
        </p:graphicFrame>
        <p:cxnSp>
          <p:nvCxnSpPr>
            <p:cNvPr id="13" name="Прямая соединительная линия 12">
              <a:extLst>
                <a:ext uri="{FF2B5EF4-FFF2-40B4-BE49-F238E27FC236}">
                  <a16:creationId xmlns:a16="http://schemas.microsoft.com/office/drawing/2014/main" id="{4D1D6566-EC39-4B07-B429-59C1A76A6F27}"/>
                </a:ext>
              </a:extLst>
            </p:cNvPr>
            <p:cNvCxnSpPr/>
            <p:nvPr/>
          </p:nvCxnSpPr>
          <p:spPr bwMode="auto">
            <a:xfrm flipV="1">
              <a:off x="3307328" y="5268784"/>
              <a:ext cx="1026920" cy="576063"/>
            </a:xfrm>
            <a:prstGeom prst="line">
              <a:avLst/>
            </a:prstGeom>
            <a:ln/>
          </p:spPr>
          <p:style>
            <a:lnRef idx="1">
              <a:schemeClr val="accent2"/>
            </a:lnRef>
            <a:fillRef idx="0">
              <a:schemeClr val="accent2"/>
            </a:fillRef>
            <a:effectRef idx="0">
              <a:schemeClr val="accent2"/>
            </a:effectRef>
            <a:fontRef idx="minor">
              <a:schemeClr val="tx1"/>
            </a:fontRef>
          </p:style>
        </p:cxnSp>
      </p:grpSp>
      <p:grpSp>
        <p:nvGrpSpPr>
          <p:cNvPr id="21" name="Группа 20">
            <a:extLst>
              <a:ext uri="{FF2B5EF4-FFF2-40B4-BE49-F238E27FC236}">
                <a16:creationId xmlns:a16="http://schemas.microsoft.com/office/drawing/2014/main" id="{A64E6CDA-46B1-4999-A54D-32E3DA8ED055}"/>
              </a:ext>
            </a:extLst>
          </p:cNvPr>
          <p:cNvGrpSpPr/>
          <p:nvPr/>
        </p:nvGrpSpPr>
        <p:grpSpPr>
          <a:xfrm>
            <a:off x="3336299" y="2211414"/>
            <a:ext cx="2222083" cy="1201374"/>
            <a:chOff x="3336299" y="2211414"/>
            <a:chExt cx="2222083" cy="1201374"/>
          </a:xfrm>
        </p:grpSpPr>
        <p:graphicFrame>
          <p:nvGraphicFramePr>
            <p:cNvPr id="16" name="Объект 15">
              <a:extLst>
                <a:ext uri="{FF2B5EF4-FFF2-40B4-BE49-F238E27FC236}">
                  <a16:creationId xmlns:a16="http://schemas.microsoft.com/office/drawing/2014/main" id="{C7F4D2E3-2120-4151-AD45-C86A9A75DE42}"/>
                </a:ext>
              </a:extLst>
            </p:cNvPr>
            <p:cNvGraphicFramePr>
              <a:graphicFrameLocks noChangeAspect="1"/>
            </p:cNvGraphicFramePr>
            <p:nvPr>
              <p:extLst>
                <p:ext uri="{D42A27DB-BD31-4B8C-83A1-F6EECF244321}">
                  <p14:modId xmlns:p14="http://schemas.microsoft.com/office/powerpoint/2010/main" val="831755819"/>
                </p:ext>
              </p:extLst>
            </p:nvPr>
          </p:nvGraphicFramePr>
          <p:xfrm>
            <a:off x="4334247" y="2211414"/>
            <a:ext cx="1224135" cy="796425"/>
          </p:xfrm>
          <a:graphic>
            <a:graphicData uri="http://schemas.openxmlformats.org/presentationml/2006/ole">
              <mc:AlternateContent xmlns:mc="http://schemas.openxmlformats.org/markup-compatibility/2006">
                <mc:Choice xmlns:v="urn:schemas-microsoft-com:vml" Requires="v">
                  <p:oleObj spid="_x0000_s42120" name="Equation" r:id="rId10" imgW="1054080" imgH="685800" progId="Equation.DSMT4">
                    <p:embed/>
                  </p:oleObj>
                </mc:Choice>
                <mc:Fallback>
                  <p:oleObj name="Equation" r:id="rId10" imgW="1054080" imgH="685800" progId="Equation.DSMT4">
                    <p:embed/>
                    <p:pic>
                      <p:nvPicPr>
                        <p:cNvPr id="0" name=""/>
                        <p:cNvPicPr/>
                        <p:nvPr/>
                      </p:nvPicPr>
                      <p:blipFill>
                        <a:blip r:embed="rId11"/>
                        <a:stretch>
                          <a:fillRect/>
                        </a:stretch>
                      </p:blipFill>
                      <p:spPr>
                        <a:xfrm>
                          <a:off x="4334247" y="2211414"/>
                          <a:ext cx="1224135" cy="796425"/>
                        </a:xfrm>
                        <a:prstGeom prst="rect">
                          <a:avLst/>
                        </a:prstGeom>
                      </p:spPr>
                    </p:pic>
                  </p:oleObj>
                </mc:Fallback>
              </mc:AlternateContent>
            </a:graphicData>
          </a:graphic>
        </p:graphicFrame>
        <p:cxnSp>
          <p:nvCxnSpPr>
            <p:cNvPr id="19" name="Прямая соединительная линия 18">
              <a:extLst>
                <a:ext uri="{FF2B5EF4-FFF2-40B4-BE49-F238E27FC236}">
                  <a16:creationId xmlns:a16="http://schemas.microsoft.com/office/drawing/2014/main" id="{57171A61-5E51-45AB-AB0A-CCB58065865D}"/>
                </a:ext>
              </a:extLst>
            </p:cNvPr>
            <p:cNvCxnSpPr>
              <a:cxnSpLocks/>
            </p:cNvCxnSpPr>
            <p:nvPr/>
          </p:nvCxnSpPr>
          <p:spPr bwMode="auto">
            <a:xfrm flipV="1">
              <a:off x="3336299" y="2869148"/>
              <a:ext cx="993384" cy="543640"/>
            </a:xfrm>
            <a:prstGeom prst="line">
              <a:avLst/>
            </a:prstGeom>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3066753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4286F63-8791-4EB2-AFF9-8CE97A5F0AD6}"/>
              </a:ext>
            </a:extLst>
          </p:cNvPr>
          <p:cNvSpPr/>
          <p:nvPr/>
        </p:nvSpPr>
        <p:spPr>
          <a:xfrm>
            <a:off x="215516" y="692696"/>
            <a:ext cx="8712968" cy="5156796"/>
          </a:xfrm>
          <a:prstGeom prst="rect">
            <a:avLst/>
          </a:prstGeom>
        </p:spPr>
        <p:txBody>
          <a:bodyPr wrap="square">
            <a:spAutoFit/>
          </a:bodyPr>
          <a:lstStyle/>
          <a:p>
            <a:pPr indent="450215" algn="just">
              <a:lnSpc>
                <a:spcPct val="150000"/>
              </a:lnSpc>
              <a:spcAft>
                <a:spcPts val="1000"/>
              </a:spcAft>
            </a:pPr>
            <a:r>
              <a:rPr lang="ru-RU"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Цена равновесия </a:t>
            </a:r>
            <a:r>
              <a:rPr lang="ru-RU" i="1"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Р</a:t>
            </a:r>
            <a:r>
              <a:rPr lang="ru-RU" spc="100" baseline="-25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0</a:t>
            </a:r>
            <a:r>
              <a:rPr lang="ru-RU" spc="1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может быть интерпретирована как «справедливая цена обмена», которая устанавливается в результате многочисленных парных сделок между продавцами и покупателями. Это состояние равновесия замечательно тем, что в нем полностью удовлетворен спрос, а также отсутствует излишнее производство товара, т.е. нет перепроизводства продукта и нерационального расходования производственных ресурсов. Таким образом, с производственной точки зрения состояние равновесия соответствует наибольшей экономии ресурсов. В связи с этим состояние равновесия является приемлемым и подходящим для обеих групп участников рыночного обмена – производителей и потребителей и поэтому может выступать как конечная цель процесса регулирования при помощи цен.</a:t>
            </a:r>
          </a:p>
          <a:p>
            <a:pPr indent="450215" algn="just">
              <a:lnSpc>
                <a:spcPct val="150000"/>
              </a:lnSpc>
              <a:spcAft>
                <a:spcPts val="0"/>
              </a:spcAft>
            </a:pPr>
            <a:endParaRPr lang="ru-RU" spc="100" dirty="0">
              <a:solidFill>
                <a:schemeClr val="accent2"/>
              </a:solidFill>
              <a:latin typeface="Times New Roman" panose="02020603050405020304" pitchFamily="18" charset="0"/>
            </a:endParaRPr>
          </a:p>
        </p:txBody>
      </p:sp>
    </p:spTree>
    <p:extLst>
      <p:ext uri="{BB962C8B-B14F-4D97-AF65-F5344CB8AC3E}">
        <p14:creationId xmlns:p14="http://schemas.microsoft.com/office/powerpoint/2010/main" val="123247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CB0A7A-2962-4151-8077-02016B2C093D}"/>
              </a:ext>
            </a:extLst>
          </p:cNvPr>
          <p:cNvSpPr txBox="1"/>
          <p:nvPr/>
        </p:nvSpPr>
        <p:spPr>
          <a:xfrm>
            <a:off x="179512" y="980728"/>
            <a:ext cx="8784976" cy="4202882"/>
          </a:xfrm>
          <a:prstGeom prst="rect">
            <a:avLst/>
          </a:prstGeom>
          <a:noFill/>
        </p:spPr>
        <p:txBody>
          <a:bodyPr wrap="square">
            <a:spAutoFit/>
          </a:bodyPr>
          <a:lstStyle/>
          <a:p>
            <a:pPr indent="450215" algn="just">
              <a:lnSpc>
                <a:spcPct val="150000"/>
              </a:lnSpc>
              <a:spcAft>
                <a:spcPts val="1000"/>
              </a:spcAft>
            </a:pPr>
            <a:r>
              <a:rPr lang="ru-RU" sz="1800" spc="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Как правило, в конкурентной экономике без сговора (коалиции) достижение равновесия есть стихийный процесс, основанный на том, что при любой цене, превышающей равновесную, количество товара, которое стремятся предложить продавцы (производители), будет превосходить то количество, на которое покупатели (потребители) намерены предъявить спрос; возникает давление на цену в сторону ее понижения, причем деятельность некоторых продавцов, желающих избавиться от товара, будет направлена против существующего (слишком высокого) уровня цены. Подобным же образом можно показать, что цена, находящаяся ниже уровня равновесия, испытывает давление в сторону повышения.</a:t>
            </a:r>
            <a:endParaRPr lang="ru-RU" sz="14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2380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4286F63-8791-4EB2-AFF9-8CE97A5F0AD6}"/>
              </a:ext>
            </a:extLst>
          </p:cNvPr>
          <p:cNvSpPr/>
          <p:nvPr/>
        </p:nvSpPr>
        <p:spPr>
          <a:xfrm>
            <a:off x="215516" y="692696"/>
            <a:ext cx="8712968" cy="2120068"/>
          </a:xfrm>
          <a:prstGeom prst="rect">
            <a:avLst/>
          </a:prstGeom>
        </p:spPr>
        <p:txBody>
          <a:bodyPr wrap="square">
            <a:spAutoFit/>
          </a:bodyPr>
          <a:lstStyle/>
          <a:p>
            <a:pPr indent="450215" algn="just">
              <a:lnSpc>
                <a:spcPct val="150000"/>
              </a:lnSpc>
              <a:spcAft>
                <a:spcPts val="0"/>
              </a:spcAft>
            </a:pPr>
            <a:r>
              <a:rPr lang="ru-RU" spc="100" dirty="0">
                <a:solidFill>
                  <a:schemeClr val="accent2"/>
                </a:solidFill>
                <a:latin typeface="Times New Roman" panose="02020603050405020304" pitchFamily="18" charset="0"/>
              </a:rPr>
              <a:t>Пусть в торговый день </a:t>
            </a:r>
            <a:r>
              <a:rPr lang="ru-RU" i="1" spc="100" dirty="0">
                <a:solidFill>
                  <a:schemeClr val="accent2"/>
                </a:solidFill>
                <a:latin typeface="Times New Roman" panose="02020603050405020304" pitchFamily="18" charset="0"/>
              </a:rPr>
              <a:t>t</a:t>
            </a:r>
            <a:r>
              <a:rPr lang="ru-RU" spc="100" dirty="0">
                <a:solidFill>
                  <a:schemeClr val="accent2"/>
                </a:solidFill>
                <a:latin typeface="Times New Roman" panose="02020603050405020304" pitchFamily="18" charset="0"/>
              </a:rPr>
              <a:t> задано предложение </a:t>
            </a:r>
            <a:r>
              <a:rPr lang="ru-RU" i="1" spc="100" dirty="0">
                <a:solidFill>
                  <a:schemeClr val="accent2"/>
                </a:solidFill>
                <a:latin typeface="Times New Roman" panose="02020603050405020304" pitchFamily="18" charset="0"/>
              </a:rPr>
              <a:t>S</a:t>
            </a:r>
            <a:r>
              <a:rPr lang="ru-RU" spc="100" baseline="-25000" dirty="0">
                <a:solidFill>
                  <a:schemeClr val="accent2"/>
                </a:solidFill>
                <a:latin typeface="Times New Roman" panose="02020603050405020304" pitchFamily="18" charset="0"/>
              </a:rPr>
              <a:t>1</a:t>
            </a:r>
            <a:r>
              <a:rPr lang="ru-RU" spc="100" dirty="0">
                <a:solidFill>
                  <a:schemeClr val="accent2"/>
                </a:solidFill>
                <a:latin typeface="Times New Roman" panose="02020603050405020304" pitchFamily="18" charset="0"/>
              </a:rPr>
              <a:t> и оно определяет цену </a:t>
            </a:r>
            <a:r>
              <a:rPr lang="ru-RU" i="1" spc="100" dirty="0" err="1">
                <a:solidFill>
                  <a:schemeClr val="accent2"/>
                </a:solidFill>
                <a:latin typeface="Times New Roman" panose="02020603050405020304" pitchFamily="18" charset="0"/>
              </a:rPr>
              <a:t>P</a:t>
            </a:r>
            <a:r>
              <a:rPr lang="ru-RU" spc="100" baseline="-25000" dirty="0" err="1">
                <a:solidFill>
                  <a:schemeClr val="accent2"/>
                </a:solidFill>
                <a:latin typeface="Times New Roman" panose="02020603050405020304" pitchFamily="18" charset="0"/>
              </a:rPr>
              <a:t>t</a:t>
            </a:r>
            <a:r>
              <a:rPr lang="ru-RU" spc="100" dirty="0">
                <a:solidFill>
                  <a:schemeClr val="accent2"/>
                </a:solidFill>
                <a:latin typeface="Times New Roman" panose="02020603050405020304" pitchFamily="18" charset="0"/>
              </a:rPr>
              <a:t> как решение уравнения </a:t>
            </a:r>
            <a:r>
              <a:rPr lang="ru-RU" i="1" spc="100" dirty="0">
                <a:solidFill>
                  <a:schemeClr val="accent2"/>
                </a:solidFill>
                <a:latin typeface="Times New Roman" panose="02020603050405020304" pitchFamily="18" charset="0"/>
              </a:rPr>
              <a:t>S</a:t>
            </a:r>
            <a:r>
              <a:rPr lang="ru-RU" spc="100" dirty="0">
                <a:solidFill>
                  <a:schemeClr val="accent2"/>
                </a:solidFill>
                <a:latin typeface="Times New Roman" panose="02020603050405020304" pitchFamily="18" charset="0"/>
              </a:rPr>
              <a:t>(</a:t>
            </a:r>
            <a:r>
              <a:rPr lang="ru-RU" i="1" spc="100" dirty="0" err="1">
                <a:solidFill>
                  <a:schemeClr val="accent2"/>
                </a:solidFill>
                <a:latin typeface="Times New Roman" panose="02020603050405020304" pitchFamily="18" charset="0"/>
              </a:rPr>
              <a:t>P</a:t>
            </a:r>
            <a:r>
              <a:rPr lang="ru-RU" spc="100" baseline="-25000" dirty="0" err="1">
                <a:solidFill>
                  <a:schemeClr val="accent2"/>
                </a:solidFill>
                <a:latin typeface="Times New Roman" panose="02020603050405020304" pitchFamily="18" charset="0"/>
              </a:rPr>
              <a:t>t</a:t>
            </a:r>
            <a:r>
              <a:rPr lang="ru-RU" spc="100" dirty="0">
                <a:solidFill>
                  <a:schemeClr val="accent2"/>
                </a:solidFill>
                <a:latin typeface="Times New Roman" panose="02020603050405020304" pitchFamily="18" charset="0"/>
              </a:rPr>
              <a:t>) = </a:t>
            </a:r>
            <a:r>
              <a:rPr lang="ru-RU" i="1" spc="100" dirty="0">
                <a:solidFill>
                  <a:schemeClr val="accent2"/>
                </a:solidFill>
                <a:latin typeface="Times New Roman" panose="02020603050405020304" pitchFamily="18" charset="0"/>
              </a:rPr>
              <a:t>S</a:t>
            </a:r>
            <a:r>
              <a:rPr lang="ru-RU" spc="100" dirty="0">
                <a:solidFill>
                  <a:schemeClr val="accent2"/>
                </a:solidFill>
                <a:latin typeface="Times New Roman" panose="02020603050405020304" pitchFamily="18" charset="0"/>
              </a:rPr>
              <a:t>,</a:t>
            </a:r>
            <a:endParaRPr lang="ru-RU" dirty="0">
              <a:solidFill>
                <a:schemeClr val="accent2"/>
              </a:solidFill>
            </a:endParaRPr>
          </a:p>
          <a:p>
            <a:pPr indent="450215" algn="just">
              <a:lnSpc>
                <a:spcPct val="150000"/>
              </a:lnSpc>
              <a:spcAft>
                <a:spcPts val="0"/>
              </a:spcAft>
            </a:pPr>
            <a:r>
              <a:rPr lang="ru-RU" spc="100" dirty="0">
                <a:solidFill>
                  <a:schemeClr val="accent2"/>
                </a:solidFill>
                <a:latin typeface="Times New Roman" panose="02020603050405020304" pitchFamily="18" charset="0"/>
              </a:rPr>
              <a:t>Эта цена характеризует объем спроса </a:t>
            </a:r>
            <a:r>
              <a:rPr lang="ru-RU" i="1" spc="100" dirty="0">
                <a:solidFill>
                  <a:schemeClr val="accent2"/>
                </a:solidFill>
                <a:latin typeface="Times New Roman" panose="02020603050405020304" pitchFamily="18" charset="0"/>
              </a:rPr>
              <a:t>D</a:t>
            </a:r>
            <a:r>
              <a:rPr lang="en-US" spc="100" baseline="-25000" dirty="0">
                <a:solidFill>
                  <a:schemeClr val="accent2"/>
                </a:solidFill>
                <a:latin typeface="Times New Roman" panose="02020603050405020304" pitchFamily="18" charset="0"/>
              </a:rPr>
              <a:t>t </a:t>
            </a:r>
            <a:r>
              <a:rPr lang="ru-RU" spc="100" dirty="0">
                <a:solidFill>
                  <a:schemeClr val="accent2"/>
                </a:solidFill>
                <a:latin typeface="Times New Roman" panose="02020603050405020304" pitchFamily="18" charset="0"/>
              </a:rPr>
              <a:t>=</a:t>
            </a:r>
            <a:r>
              <a:rPr lang="en-US" spc="100" dirty="0">
                <a:solidFill>
                  <a:schemeClr val="accent2"/>
                </a:solidFill>
                <a:latin typeface="Times New Roman" panose="02020603050405020304" pitchFamily="18" charset="0"/>
              </a:rPr>
              <a:t> </a:t>
            </a:r>
            <a:r>
              <a:rPr lang="ru-RU" i="1" spc="100" dirty="0">
                <a:solidFill>
                  <a:schemeClr val="accent2"/>
                </a:solidFill>
                <a:latin typeface="Times New Roman" panose="02020603050405020304" pitchFamily="18" charset="0"/>
              </a:rPr>
              <a:t>D</a:t>
            </a:r>
            <a:r>
              <a:rPr lang="ru-RU" spc="100" dirty="0">
                <a:solidFill>
                  <a:schemeClr val="accent2"/>
                </a:solidFill>
                <a:latin typeface="Times New Roman" panose="02020603050405020304" pitchFamily="18" charset="0"/>
              </a:rPr>
              <a:t>(</a:t>
            </a:r>
            <a:r>
              <a:rPr lang="ru-RU" i="1" spc="100" dirty="0">
                <a:solidFill>
                  <a:schemeClr val="accent2"/>
                </a:solidFill>
                <a:latin typeface="Times New Roman" panose="02020603050405020304" pitchFamily="18" charset="0"/>
              </a:rPr>
              <a:t>P</a:t>
            </a:r>
            <a:r>
              <a:rPr lang="en-US" spc="100" baseline="-25000" dirty="0">
                <a:solidFill>
                  <a:schemeClr val="accent2"/>
                </a:solidFill>
                <a:latin typeface="Times New Roman" panose="02020603050405020304" pitchFamily="18" charset="0"/>
              </a:rPr>
              <a:t>t</a:t>
            </a:r>
            <a:r>
              <a:rPr lang="ru-RU" spc="100" dirty="0">
                <a:solidFill>
                  <a:schemeClr val="accent2"/>
                </a:solidFill>
                <a:latin typeface="Times New Roman" panose="02020603050405020304" pitchFamily="18" charset="0"/>
              </a:rPr>
              <a:t>), а предложение на следующий торговый день прямо ориентируется на спрос предыдущего дня: </a:t>
            </a:r>
            <a:r>
              <a:rPr lang="en-US" i="1" spc="100" dirty="0">
                <a:solidFill>
                  <a:schemeClr val="accent2"/>
                </a:solidFill>
                <a:latin typeface="Times New Roman" panose="02020603050405020304" pitchFamily="18" charset="0"/>
              </a:rPr>
              <a:t>S</a:t>
            </a:r>
            <a:r>
              <a:rPr lang="en-US" spc="100" baseline="-25000" dirty="0">
                <a:solidFill>
                  <a:schemeClr val="accent2"/>
                </a:solidFill>
                <a:latin typeface="Times New Roman" panose="02020603050405020304" pitchFamily="18" charset="0"/>
              </a:rPr>
              <a:t>t+1</a:t>
            </a:r>
            <a:r>
              <a:rPr lang="en-US" spc="100" dirty="0">
                <a:solidFill>
                  <a:schemeClr val="accent2"/>
                </a:solidFill>
                <a:latin typeface="Times New Roman" panose="02020603050405020304" pitchFamily="18" charset="0"/>
              </a:rPr>
              <a:t> = </a:t>
            </a:r>
            <a:r>
              <a:rPr lang="en-US" i="1" spc="100" dirty="0">
                <a:solidFill>
                  <a:schemeClr val="accent2"/>
                </a:solidFill>
                <a:latin typeface="Times New Roman" panose="02020603050405020304" pitchFamily="18" charset="0"/>
              </a:rPr>
              <a:t>D</a:t>
            </a:r>
            <a:r>
              <a:rPr lang="en-US" spc="100" baseline="-25000" dirty="0">
                <a:solidFill>
                  <a:schemeClr val="accent2"/>
                </a:solidFill>
                <a:latin typeface="Times New Roman" panose="02020603050405020304" pitchFamily="18" charset="0"/>
              </a:rPr>
              <a:t>t</a:t>
            </a:r>
            <a:endParaRPr lang="ru-RU" spc="100" dirty="0">
              <a:solidFill>
                <a:schemeClr val="accent2"/>
              </a:solidFill>
              <a:latin typeface="Times New Roman" panose="02020603050405020304" pitchFamily="18" charset="0"/>
            </a:endParaRPr>
          </a:p>
        </p:txBody>
      </p:sp>
      <p:sp>
        <p:nvSpPr>
          <p:cNvPr id="3" name="Прямоугольник 2">
            <a:extLst>
              <a:ext uri="{FF2B5EF4-FFF2-40B4-BE49-F238E27FC236}">
                <a16:creationId xmlns:a16="http://schemas.microsoft.com/office/drawing/2014/main" id="{9E297F2E-CE7A-4DD6-8A02-AD7178EAA161}"/>
              </a:ext>
            </a:extLst>
          </p:cNvPr>
          <p:cNvSpPr/>
          <p:nvPr/>
        </p:nvSpPr>
        <p:spPr>
          <a:xfrm>
            <a:off x="215516" y="188640"/>
            <a:ext cx="8504364" cy="400110"/>
          </a:xfrm>
          <a:prstGeom prst="rect">
            <a:avLst/>
          </a:prstGeom>
        </p:spPr>
        <p:txBody>
          <a:bodyPr wrap="square">
            <a:spAutoFit/>
          </a:bodyPr>
          <a:lstStyle/>
          <a:p>
            <a:pPr algn="ctr"/>
            <a:r>
              <a:rPr lang="ru-RU" sz="2000" b="1" spc="100" dirty="0">
                <a:solidFill>
                  <a:schemeClr val="accent2"/>
                </a:solidFill>
                <a:latin typeface="Times New Roman" panose="02020603050405020304" pitchFamily="18" charset="0"/>
                <a:ea typeface="Calibri" panose="020F0502020204030204" pitchFamily="34" charset="0"/>
              </a:rPr>
              <a:t>Модель процесса достижения равновесия </a:t>
            </a:r>
            <a:endParaRPr lang="ru-RU" sz="2000" b="1" dirty="0">
              <a:solidFill>
                <a:schemeClr val="accent2"/>
              </a:solidFill>
            </a:endParaRPr>
          </a:p>
        </p:txBody>
      </p:sp>
      <p:graphicFrame>
        <p:nvGraphicFramePr>
          <p:cNvPr id="4" name="Объект 3">
            <a:extLst>
              <a:ext uri="{FF2B5EF4-FFF2-40B4-BE49-F238E27FC236}">
                <a16:creationId xmlns:a16="http://schemas.microsoft.com/office/drawing/2014/main" id="{9DAB5CF6-5D0D-4660-BEF6-4CEE2D43ADDB}"/>
              </a:ext>
            </a:extLst>
          </p:cNvPr>
          <p:cNvGraphicFramePr>
            <a:graphicFrameLocks noChangeAspect="1"/>
          </p:cNvGraphicFramePr>
          <p:nvPr/>
        </p:nvGraphicFramePr>
        <p:xfrm>
          <a:off x="1187624" y="3061053"/>
          <a:ext cx="2088232" cy="761131"/>
        </p:xfrm>
        <a:graphic>
          <a:graphicData uri="http://schemas.openxmlformats.org/presentationml/2006/ole">
            <mc:AlternateContent xmlns:mc="http://schemas.openxmlformats.org/markup-compatibility/2006">
              <mc:Choice xmlns:v="urn:schemas-microsoft-com:vml" Requires="v">
                <p:oleObj spid="_x0000_s49155" name="Equation" r:id="rId3" imgW="1358640" imgH="495000" progId="Equation.DSMT4">
                  <p:embed/>
                </p:oleObj>
              </mc:Choice>
              <mc:Fallback>
                <p:oleObj name="Equation" r:id="rId3" imgW="1358640" imgH="495000" progId="Equation.DSMT4">
                  <p:embed/>
                  <p:pic>
                    <p:nvPicPr>
                      <p:cNvPr id="4" name="Объект 3">
                        <a:extLst>
                          <a:ext uri="{FF2B5EF4-FFF2-40B4-BE49-F238E27FC236}">
                            <a16:creationId xmlns:a16="http://schemas.microsoft.com/office/drawing/2014/main" id="{9DAB5CF6-5D0D-4660-BEF6-4CEE2D43ADDB}"/>
                          </a:ext>
                        </a:extLst>
                      </p:cNvPr>
                      <p:cNvPicPr/>
                      <p:nvPr/>
                    </p:nvPicPr>
                    <p:blipFill>
                      <a:blip r:embed="rId4"/>
                      <a:stretch>
                        <a:fillRect/>
                      </a:stretch>
                    </p:blipFill>
                    <p:spPr>
                      <a:xfrm>
                        <a:off x="1187624" y="3061053"/>
                        <a:ext cx="2088232" cy="761131"/>
                      </a:xfrm>
                      <a:prstGeom prst="rect">
                        <a:avLst/>
                      </a:prstGeom>
                    </p:spPr>
                  </p:pic>
                </p:oleObj>
              </mc:Fallback>
            </mc:AlternateContent>
          </a:graphicData>
        </a:graphic>
      </p:graphicFrame>
      <p:graphicFrame>
        <p:nvGraphicFramePr>
          <p:cNvPr id="5" name="Объект 4">
            <a:extLst>
              <a:ext uri="{FF2B5EF4-FFF2-40B4-BE49-F238E27FC236}">
                <a16:creationId xmlns:a16="http://schemas.microsoft.com/office/drawing/2014/main" id="{DC01F38D-FCE4-4FA3-9D43-CC14333BB34D}"/>
              </a:ext>
            </a:extLst>
          </p:cNvPr>
          <p:cNvGraphicFramePr>
            <a:graphicFrameLocks noChangeAspect="1"/>
          </p:cNvGraphicFramePr>
          <p:nvPr/>
        </p:nvGraphicFramePr>
        <p:xfrm>
          <a:off x="5604774" y="3061054"/>
          <a:ext cx="1815002" cy="761130"/>
        </p:xfrm>
        <a:graphic>
          <a:graphicData uri="http://schemas.openxmlformats.org/presentationml/2006/ole">
            <mc:AlternateContent xmlns:mc="http://schemas.openxmlformats.org/markup-compatibility/2006">
              <mc:Choice xmlns:v="urn:schemas-microsoft-com:vml" Requires="v">
                <p:oleObj spid="_x0000_s49156" name="Equation" r:id="rId5" imgW="1180800" imgH="495000" progId="Equation.DSMT4">
                  <p:embed/>
                </p:oleObj>
              </mc:Choice>
              <mc:Fallback>
                <p:oleObj name="Equation" r:id="rId5" imgW="1180800" imgH="495000" progId="Equation.DSMT4">
                  <p:embed/>
                  <p:pic>
                    <p:nvPicPr>
                      <p:cNvPr id="5" name="Объект 4">
                        <a:extLst>
                          <a:ext uri="{FF2B5EF4-FFF2-40B4-BE49-F238E27FC236}">
                            <a16:creationId xmlns:a16="http://schemas.microsoft.com/office/drawing/2014/main" id="{DC01F38D-FCE4-4FA3-9D43-CC14333BB34D}"/>
                          </a:ext>
                        </a:extLst>
                      </p:cNvPr>
                      <p:cNvPicPr/>
                      <p:nvPr/>
                    </p:nvPicPr>
                    <p:blipFill>
                      <a:blip r:embed="rId6"/>
                      <a:stretch>
                        <a:fillRect/>
                      </a:stretch>
                    </p:blipFill>
                    <p:spPr>
                      <a:xfrm>
                        <a:off x="5604774" y="3061054"/>
                        <a:ext cx="1815002" cy="761130"/>
                      </a:xfrm>
                      <a:prstGeom prst="rect">
                        <a:avLst/>
                      </a:prstGeom>
                    </p:spPr>
                  </p:pic>
                </p:oleObj>
              </mc:Fallback>
            </mc:AlternateContent>
          </a:graphicData>
        </a:graphic>
      </p:graphicFrame>
      <p:sp>
        <p:nvSpPr>
          <p:cNvPr id="6" name="Прямоугольник 5">
            <a:extLst>
              <a:ext uri="{FF2B5EF4-FFF2-40B4-BE49-F238E27FC236}">
                <a16:creationId xmlns:a16="http://schemas.microsoft.com/office/drawing/2014/main" id="{E79F7C09-E297-44F4-9C1B-F344A18AE488}"/>
              </a:ext>
            </a:extLst>
          </p:cNvPr>
          <p:cNvSpPr/>
          <p:nvPr/>
        </p:nvSpPr>
        <p:spPr>
          <a:xfrm>
            <a:off x="239180" y="4797152"/>
            <a:ext cx="8480700" cy="873572"/>
          </a:xfrm>
          <a:prstGeom prst="rect">
            <a:avLst/>
          </a:prstGeom>
        </p:spPr>
        <p:txBody>
          <a:bodyPr wrap="square">
            <a:spAutoFit/>
          </a:bodyPr>
          <a:lstStyle/>
          <a:p>
            <a:pPr indent="449263" algn="just">
              <a:lnSpc>
                <a:spcPct val="150000"/>
              </a:lnSpc>
            </a:pPr>
            <a:r>
              <a:rPr lang="ru-RU" spc="100" dirty="0">
                <a:solidFill>
                  <a:schemeClr val="accent2"/>
                </a:solidFill>
                <a:latin typeface="Times New Roman" panose="02020603050405020304" pitchFamily="18" charset="0"/>
              </a:rPr>
              <a:t>Предположим, что начальная цена </a:t>
            </a:r>
            <a:r>
              <a:rPr lang="ru-RU" i="1" spc="100" dirty="0">
                <a:solidFill>
                  <a:schemeClr val="accent2"/>
                </a:solidFill>
                <a:latin typeface="Times New Roman" panose="02020603050405020304" pitchFamily="18" charset="0"/>
              </a:rPr>
              <a:t>Р</a:t>
            </a:r>
            <a:r>
              <a:rPr lang="en-US" spc="100" baseline="-25000" dirty="0">
                <a:solidFill>
                  <a:schemeClr val="accent2"/>
                </a:solidFill>
                <a:latin typeface="Times New Roman" panose="02020603050405020304" pitchFamily="18" charset="0"/>
              </a:rPr>
              <a:t>t</a:t>
            </a:r>
            <a:r>
              <a:rPr lang="ru-RU" spc="100" dirty="0">
                <a:solidFill>
                  <a:schemeClr val="accent2"/>
                </a:solidFill>
                <a:latin typeface="Times New Roman" panose="02020603050405020304" pitchFamily="18" charset="0"/>
              </a:rPr>
              <a:t> = 1 и сведем результаты расчета в таблицу</a:t>
            </a:r>
          </a:p>
        </p:txBody>
      </p:sp>
    </p:spTree>
    <p:extLst>
      <p:ext uri="{BB962C8B-B14F-4D97-AF65-F5344CB8AC3E}">
        <p14:creationId xmlns:p14="http://schemas.microsoft.com/office/powerpoint/2010/main" val="672012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alt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altLang="ru-RU" sz="1800" b="0" i="0" u="none" strike="noStrike" cap="none" normalizeH="0" baseline="0" smtClean="0">
            <a:ln>
              <a:noFill/>
            </a:ln>
            <a:solidFill>
              <a:schemeClr val="tx1"/>
            </a:solidFill>
            <a:effectLst/>
            <a:latin typeface="Arial"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1431</TotalTime>
  <Words>1194</Words>
  <Application>Microsoft Office PowerPoint</Application>
  <PresentationFormat>Экран (4:3)</PresentationFormat>
  <Paragraphs>165</Paragraphs>
  <Slides>19</Slides>
  <Notes>5</Notes>
  <HiddenSlides>0</HiddenSlides>
  <MMClips>0</MMClips>
  <ScaleCrop>false</ScaleCrop>
  <HeadingPairs>
    <vt:vector size="8" baseType="variant">
      <vt:variant>
        <vt:lpstr>Использованные шрифты</vt:lpstr>
      </vt:variant>
      <vt:variant>
        <vt:i4>3</vt:i4>
      </vt:variant>
      <vt:variant>
        <vt:lpstr>Тема</vt:lpstr>
      </vt:variant>
      <vt:variant>
        <vt:i4>1</vt:i4>
      </vt:variant>
      <vt:variant>
        <vt:lpstr>Внедренные серверы OLE</vt:lpstr>
      </vt:variant>
      <vt:variant>
        <vt:i4>2</vt:i4>
      </vt:variant>
      <vt:variant>
        <vt:lpstr>Заголовки слайдов</vt:lpstr>
      </vt:variant>
      <vt:variant>
        <vt:i4>19</vt:i4>
      </vt:variant>
    </vt:vector>
  </HeadingPairs>
  <TitlesOfParts>
    <vt:vector size="25" baseType="lpstr">
      <vt:lpstr>Arial</vt:lpstr>
      <vt:lpstr>Calibri</vt:lpstr>
      <vt:lpstr>Times New Roman</vt:lpstr>
      <vt:lpstr>Оформление по умолчанию</vt:lpstr>
      <vt:lpstr>Equation</vt:lpstr>
      <vt:lpstr>MathType 6.0 Equation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СтГАУ</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Деканат</dc:creator>
  <cp:lastModifiedBy>Юрий</cp:lastModifiedBy>
  <cp:revision>136</cp:revision>
  <dcterms:created xsi:type="dcterms:W3CDTF">2004-02-20T08:27:47Z</dcterms:created>
  <dcterms:modified xsi:type="dcterms:W3CDTF">2021-10-27T10:57:00Z</dcterms:modified>
</cp:coreProperties>
</file>